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88150" cy="9671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52885ED-0DA5-4AD9-B560-F1F544284590}">
  <a:tblStyle styleId="{C52885ED-0DA5-4AD9-B560-F1F54428459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8800" y="4593725"/>
            <a:ext cx="5510500" cy="435195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819835" y="2275681"/>
            <a:ext cx="9144000" cy="2306637"/>
          </a:xfrm>
          <a:prstGeom prst="rect">
            <a:avLst/>
          </a:prstGeom>
          <a:solidFill>
            <a:srgbClr val="FFC000"/>
          </a:solid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Times New Roman"/>
              <a:buNone/>
            </a:pPr>
            <a:r>
              <a:rPr b="1" lang="en-US" sz="4000">
                <a:latin typeface="Times New Roman"/>
                <a:ea typeface="Times New Roman"/>
                <a:cs typeface="Times New Roman"/>
                <a:sym typeface="Times New Roman"/>
              </a:rPr>
              <a:t>HSEMS INTERNAL AUDIT CLOSING MEETING</a:t>
            </a:r>
            <a:br>
              <a:rPr b="1" lang="en-US" sz="4000">
                <a:latin typeface="Times New Roman"/>
                <a:ea typeface="Times New Roman"/>
                <a:cs typeface="Times New Roman"/>
                <a:sym typeface="Times New Roman"/>
              </a:rPr>
            </a:br>
            <a:endParaRPr b="1" sz="4000"/>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rPr lang="en-US"/>
              <a:t>Date: October 20</a:t>
            </a:r>
            <a:r>
              <a:rPr baseline="30000" lang="en-US"/>
              <a:t>th</a:t>
            </a:r>
            <a:r>
              <a:rPr lang="en-US"/>
              <a:t>, 2025</a:t>
            </a:r>
            <a:endParaRPr/>
          </a:p>
          <a:p>
            <a:pPr indent="0" lvl="0" marL="0" rtl="0" algn="ctr">
              <a:lnSpc>
                <a:spcPct val="90000"/>
              </a:lnSpc>
              <a:spcBef>
                <a:spcPts val="1000"/>
              </a:spcBef>
              <a:spcAft>
                <a:spcPts val="0"/>
              </a:spcAft>
              <a:buClr>
                <a:schemeClr val="dk1"/>
              </a:buClr>
              <a:buSzPts val="2400"/>
              <a:buNone/>
            </a:pPr>
            <a:r>
              <a:t/>
            </a:r>
            <a:endParaRPr baseline="30000"/>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2"/>
          <p:cNvGraphicFramePr/>
          <p:nvPr/>
        </p:nvGraphicFramePr>
        <p:xfrm>
          <a:off x="522540" y="405353"/>
          <a:ext cx="3000000" cy="3000000"/>
        </p:xfrm>
        <a:graphic>
          <a:graphicData uri="http://schemas.openxmlformats.org/drawingml/2006/table">
            <a:tbl>
              <a:tblPr>
                <a:noFill/>
                <a:tableStyleId>{C52885ED-0DA5-4AD9-B560-F1F544284590}</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 </a:t>
                      </a:r>
                      <a:r>
                        <a:rPr lang="en-US" sz="2400" u="sng">
                          <a:latin typeface="Times New Roman"/>
                          <a:ea typeface="Times New Roman"/>
                          <a:cs typeface="Times New Roman"/>
                          <a:sym typeface="Times New Roman"/>
                        </a:rPr>
                        <a:t>Overall Audit Conclusion</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OHSMS is partially effective and improvement is required.</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Auditee Actions and Deadlines</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Non-Conformance report and the audit report will be prepared and distributed to the management and auditee on or before the 16</a:t>
                      </a:r>
                      <a:r>
                        <a:rPr baseline="30000" lang="en-US" sz="2400" u="none">
                          <a:latin typeface="Times New Roman"/>
                          <a:ea typeface="Times New Roman"/>
                          <a:cs typeface="Times New Roman"/>
                          <a:sym typeface="Times New Roman"/>
                        </a:rPr>
                        <a:t>th</a:t>
                      </a:r>
                      <a:r>
                        <a:rPr lang="en-US" sz="2400" u="none">
                          <a:latin typeface="Times New Roman"/>
                          <a:ea typeface="Times New Roman"/>
                          <a:cs typeface="Times New Roman"/>
                          <a:sym typeface="Times New Roman"/>
                        </a:rPr>
                        <a:t> of Novemeber 2025. Action items will be stated as well as recommendations and deadlines. All auditees are required to ensure corrective actions are implemented timely. Management should also assure resources are provided where necessary to facilitate the closure of open gaps.</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Closing Remarks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graphicFrame>
        <p:nvGraphicFramePr>
          <p:cNvPr id="90" name="Google Shape;90;p14"/>
          <p:cNvGraphicFramePr/>
          <p:nvPr/>
        </p:nvGraphicFramePr>
        <p:xfrm>
          <a:off x="744071" y="412376"/>
          <a:ext cx="3000000" cy="3000000"/>
        </p:xfrm>
        <a:graphic>
          <a:graphicData uri="http://schemas.openxmlformats.org/drawingml/2006/table">
            <a:tbl>
              <a:tblPr>
                <a:noFill/>
                <a:tableStyleId>{C52885ED-0DA5-4AD9-B560-F1F544284590}</a:tableStyleId>
              </a:tblPr>
              <a:tblGrid>
                <a:gridCol w="2611375"/>
                <a:gridCol w="4042925"/>
                <a:gridCol w="4139200"/>
              </a:tblGrid>
              <a:tr h="438375">
                <a:tc>
                  <a:txBody>
                    <a:bodyPr/>
                    <a:lstStyle/>
                    <a:p>
                      <a:pPr indent="0" lvl="0" marL="0" marR="0" rtl="0" algn="l">
                        <a:spcBef>
                          <a:spcPts val="0"/>
                        </a:spcBef>
                        <a:spcAft>
                          <a:spcPts val="0"/>
                        </a:spcAft>
                        <a:buNone/>
                      </a:pPr>
                      <a:r>
                        <a:rPr lang="en-US" sz="2400" u="none" cap="none" strike="noStrike">
                          <a:latin typeface="Times New Roman"/>
                          <a:ea typeface="Times New Roman"/>
                          <a:cs typeface="Times New Roman"/>
                          <a:sym typeface="Times New Roman"/>
                        </a:rPr>
                        <a:t>Issue Date: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October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No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01/25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Dates</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Start: 15</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End: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05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Leader: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1: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2: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278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Members</a:t>
                      </a:r>
                      <a:endParaRPr sz="2400">
                        <a:latin typeface="Times New Roman"/>
                        <a:ea typeface="Times New Roman"/>
                        <a:cs typeface="Times New Roman"/>
                        <a:sym typeface="Times New Roman"/>
                      </a:endParaRPr>
                    </a:p>
                    <a:p>
                      <a:pPr indent="0" lvl="0" marL="457200" marR="0" rtl="0" algn="l">
                        <a:lnSpc>
                          <a:spcPct val="115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b="1" lang="en-US" sz="2400">
                          <a:latin typeface="Times New Roman"/>
                          <a:ea typeface="Times New Roman"/>
                          <a:cs typeface="Times New Roman"/>
                          <a:sym typeface="Times New Roman"/>
                        </a:rPr>
                        <a:t>Team 1</a:t>
                      </a:r>
                      <a:r>
                        <a:rPr lang="en-US" sz="2400">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Team 2:</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Auditor-in-Training</a:t>
                      </a: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14522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Audit Criteria and Reference Documents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HSEMS Manual, QHSE Policies and Procedures, 2025 HSE Plan/Case, Internal &amp; External Audit Reports, Departmental Procedures &amp; Manuals, IOGP requirements, Client contractual HSE requirements, Legal and statutory requirements.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Type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Internal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15"/>
          <p:cNvGraphicFramePr/>
          <p:nvPr/>
        </p:nvGraphicFramePr>
        <p:xfrm>
          <a:off x="838200" y="573741"/>
          <a:ext cx="3000000" cy="3000000"/>
        </p:xfrm>
        <a:graphic>
          <a:graphicData uri="http://schemas.openxmlformats.org/drawingml/2006/table">
            <a:tbl>
              <a:tblPr>
                <a:noFill/>
                <a:tableStyleId>{C52885ED-0DA5-4AD9-B560-F1F544284590}</a:tableStyleId>
              </a:tblPr>
              <a:tblGrid>
                <a:gridCol w="2611375"/>
                <a:gridCol w="8182125"/>
              </a:tblGrid>
              <a:tr h="151502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Purpose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objectives of this audit were to:-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assess the adequacy &amp; effective implementation of HSEMS policies, procedures, and controls.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To Confirm adequacy of monitoring and assessment processes.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Evaluate compliance with internal and regulatory HSE requirements.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Identify areas for continual improvement and best practices.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Ensure leadership commitment and resource allocation for HSEMS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991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Scope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scope included all activities, departments, facilities, processes, activites, records, personnel, documents and controls related to the following elements of the  HSEMS: Commitment &amp; Leadership, Policies and Objectives, Organization and Resources, Implementation &amp; Monitoring, Assessment and Continous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aphicFrame>
        <p:nvGraphicFramePr>
          <p:cNvPr id="100" name="Google Shape;100;p16"/>
          <p:cNvGraphicFramePr/>
          <p:nvPr/>
        </p:nvGraphicFramePr>
        <p:xfrm>
          <a:off x="434788" y="1000872"/>
          <a:ext cx="3000000" cy="3000000"/>
        </p:xfrm>
        <a:graphic>
          <a:graphicData uri="http://schemas.openxmlformats.org/drawingml/2006/table">
            <a:tbl>
              <a:tblPr>
                <a:noFill/>
                <a:tableStyleId>{C52885ED-0DA5-4AD9-B560-F1F544284590}</a:tableStyleId>
              </a:tblPr>
              <a:tblGrid>
                <a:gridCol w="2611375"/>
                <a:gridCol w="8182125"/>
              </a:tblGrid>
              <a:tr h="1063600">
                <a:tc>
                  <a:txBody>
                    <a:bodyPr/>
                    <a:lstStyle/>
                    <a:p>
                      <a:pPr indent="0" lvl="0" marL="0" marR="0" rtl="0" algn="l">
                        <a:spcBef>
                          <a:spcPts val="0"/>
                        </a:spcBef>
                        <a:spcAft>
                          <a:spcPts val="0"/>
                        </a:spcAft>
                        <a:buNone/>
                      </a:pPr>
                      <a:r>
                        <a:rPr lang="en-US" sz="2800">
                          <a:latin typeface="Times New Roman"/>
                          <a:ea typeface="Times New Roman"/>
                          <a:cs typeface="Times New Roman"/>
                          <a:sym typeface="Times New Roman"/>
                        </a:rPr>
                        <a:t>Audit Methodology</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just">
                        <a:spcBef>
                          <a:spcPts val="0"/>
                        </a:spcBef>
                        <a:spcAft>
                          <a:spcPts val="0"/>
                        </a:spcAft>
                        <a:buNone/>
                      </a:pPr>
                      <a:r>
                        <a:rPr lang="en-US" sz="2800">
                          <a:latin typeface="Times New Roman"/>
                          <a:ea typeface="Times New Roman"/>
                          <a:cs typeface="Times New Roman"/>
                          <a:sym typeface="Times New Roman"/>
                        </a:rPr>
                        <a:t>The audit was carried out with the use of a “Risk-Based Process Approach” which was based on sampling, hence other concerns or problems may exist which was not detected during the audit. HOD’s should ensure other areas of concern are properly looked into, to ensure the effectiveness of the HSE-MS.</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aphicFrame>
        <p:nvGraphicFramePr>
          <p:cNvPr id="105" name="Google Shape;105;p17"/>
          <p:cNvGraphicFramePr/>
          <p:nvPr/>
        </p:nvGraphicFramePr>
        <p:xfrm>
          <a:off x="1201270" y="1416423"/>
          <a:ext cx="3000000" cy="3000000"/>
        </p:xfrm>
        <a:graphic>
          <a:graphicData uri="http://schemas.openxmlformats.org/drawingml/2006/table">
            <a:tbl>
              <a:tblPr>
                <a:noFill/>
                <a:tableStyleId>{C52885ED-0DA5-4AD9-B560-F1F544284590}</a:tableStyleId>
              </a:tblPr>
              <a:tblGrid>
                <a:gridCol w="10165975"/>
              </a:tblGrid>
              <a:tr h="5289175">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Auditee</a:t>
                      </a:r>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Heads of Department and other Staff Relevant to the Audit scope)</a:t>
                      </a:r>
                      <a:endParaRPr sz="2400">
                        <a:latin typeface="Times New Roman"/>
                        <a:ea typeface="Times New Roman"/>
                        <a:cs typeface="Times New Roman"/>
                        <a:sym typeface="Times New Roman"/>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All HOD’s, Top Management, Middle Management and Supervisors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List departments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Internal contractors (Security company and Catering company)</a:t>
                      </a:r>
                      <a:endParaRPr sz="2400">
                        <a:highlight>
                          <a:srgbClr val="FFFF00"/>
                        </a:highlight>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887507" y="340296"/>
            <a:ext cx="10551458"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sng" cap="none" strike="noStrike">
                <a:solidFill>
                  <a:schemeClr val="dk1"/>
                </a:solidFill>
                <a:latin typeface="Times New Roman"/>
                <a:ea typeface="Times New Roman"/>
                <a:cs typeface="Times New Roman"/>
                <a:sym typeface="Times New Roman"/>
              </a:rPr>
              <a:t>Audit Criteria</a:t>
            </a:r>
            <a:endParaRPr/>
          </a:p>
          <a:p>
            <a:pPr indent="0" lvl="0" marL="0" marR="0" rtl="0" algn="just">
              <a:spcBef>
                <a:spcPts val="0"/>
              </a:spcBef>
              <a:spcAft>
                <a:spcPts val="0"/>
              </a:spcAft>
              <a:buNone/>
            </a:pPr>
            <a:r>
              <a:t/>
            </a:r>
            <a:endParaRPr b="0" i="0" sz="3200" u="none" cap="none" strike="noStrike">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 SWDA HSEMS manual, 2025 HSE Plan, HSE Case, Tecon Safety Hand book, Internal and External Audit Reports, Compliance and Contractual Requirements.</a:t>
            </a:r>
            <a:endParaRPr b="0" i="0" sz="3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19"/>
          <p:cNvGraphicFramePr/>
          <p:nvPr/>
        </p:nvGraphicFramePr>
        <p:xfrm>
          <a:off x="1201270" y="405353"/>
          <a:ext cx="3000000" cy="3000000"/>
        </p:xfrm>
        <a:graphic>
          <a:graphicData uri="http://schemas.openxmlformats.org/drawingml/2006/table">
            <a:tbl>
              <a:tblPr>
                <a:noFill/>
                <a:tableStyleId>{C52885ED-0DA5-4AD9-B560-F1F544284590}</a:tableStyleId>
              </a:tblPr>
              <a:tblGrid>
                <a:gridCol w="10165975"/>
              </a:tblGrid>
              <a:tr h="6300250">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 Strengths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Warm reception and cooperation </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Participation of Management Staff (HOD’s)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Properly </a:t>
                      </a:r>
                      <a:r>
                        <a:rPr lang="en-US" sz="2400">
                          <a:highlight>
                            <a:srgbClr val="FFFF00"/>
                          </a:highlight>
                          <a:latin typeface="Times New Roman"/>
                          <a:ea typeface="Times New Roman"/>
                          <a:cs typeface="Times New Roman"/>
                          <a:sym typeface="Times New Roman"/>
                        </a:rPr>
                        <a:t>arranged equipment spread at Total-Obagi 80 and good housekeeping</a:t>
                      </a:r>
                      <a:r>
                        <a:rPr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Organized logistics arrangement for Auditors.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Policies and Procedures up-to-date.</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Regular safety trainings and refreshers.</a:t>
                      </a:r>
                      <a:endParaRPr/>
                    </a:p>
                    <a:p>
                      <a:pPr indent="-190500" lvl="0" marL="34290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b="1" lang="en-US" sz="2400" u="sng">
                          <a:latin typeface="Times New Roman"/>
                          <a:ea typeface="Times New Roman"/>
                          <a:cs typeface="Times New Roman"/>
                          <a:sym typeface="Times New Roman"/>
                        </a:rPr>
                        <a:t>Opportunities for improvement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Meal arrangements at both rigs need to be improved. Meals are prepared at Ahoada and transported to </a:t>
                      </a:r>
                      <a:r>
                        <a:rPr b="0" lang="en-US" sz="2400">
                          <a:highlight>
                            <a:srgbClr val="FFFF00"/>
                          </a:highlight>
                          <a:latin typeface="Times New Roman"/>
                          <a:ea typeface="Times New Roman"/>
                          <a:cs typeface="Times New Roman"/>
                          <a:sym typeface="Times New Roman"/>
                        </a:rPr>
                        <a:t>the rig (Olo 002),</a:t>
                      </a:r>
                      <a:r>
                        <a:rPr b="0" lang="en-US" sz="2400">
                          <a:latin typeface="Times New Roman"/>
                          <a:ea typeface="Times New Roman"/>
                          <a:cs typeface="Times New Roman"/>
                          <a:sym typeface="Times New Roman"/>
                        </a:rPr>
                        <a:t> timing and risk of exposure to germs. At </a:t>
                      </a:r>
                      <a:r>
                        <a:rPr b="0" lang="en-US" sz="2400">
                          <a:highlight>
                            <a:srgbClr val="FFFF00"/>
                          </a:highlight>
                          <a:latin typeface="Times New Roman"/>
                          <a:ea typeface="Times New Roman"/>
                          <a:cs typeface="Times New Roman"/>
                          <a:sym typeface="Times New Roman"/>
                        </a:rPr>
                        <a:t>Total - Obagi 80 midnight meals are not served</a:t>
                      </a:r>
                      <a:r>
                        <a:rPr b="0"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Document control issues exist in a large number of departments as different versions of the same documents were observed, some documents were not approved nor dated and document retrieval was slow.</a:t>
                      </a:r>
                      <a:endParaRPr/>
                    </a:p>
                    <a:p>
                      <a:pPr indent="-342900" lvl="0" marL="342900" marR="0" rtl="0" algn="just">
                        <a:spcBef>
                          <a:spcPts val="0"/>
                        </a:spcBef>
                        <a:spcAft>
                          <a:spcPts val="0"/>
                        </a:spcAft>
                        <a:buClr>
                          <a:schemeClr val="dk1"/>
                        </a:buClr>
                        <a:buSzPts val="2400"/>
                        <a:buFont typeface="Arial"/>
                        <a:buChar char="•"/>
                      </a:pPr>
                      <a:r>
                        <a:rPr b="0" lang="en-US" sz="2400">
                          <a:highlight>
                            <a:srgbClr val="FFFF00"/>
                          </a:highlight>
                          <a:latin typeface="Times New Roman"/>
                          <a:ea typeface="Times New Roman"/>
                          <a:cs typeface="Times New Roman"/>
                          <a:sym typeface="Times New Roman"/>
                        </a:rPr>
                        <a:t>Crown hawk Express Officers do not have radios for communication.</a:t>
                      </a:r>
                      <a:endParaRPr/>
                    </a:p>
                    <a:p>
                      <a:pPr indent="-190500" lvl="0" marL="342900" marR="0" rtl="0" algn="just">
                        <a:spcBef>
                          <a:spcPts val="0"/>
                        </a:spcBef>
                        <a:spcAft>
                          <a:spcPts val="0"/>
                        </a:spcAft>
                        <a:buClr>
                          <a:schemeClr val="dk1"/>
                        </a:buClr>
                        <a:buSzPts val="2400"/>
                        <a:buFont typeface="Arial"/>
                        <a:buNone/>
                      </a:pPr>
                      <a:r>
                        <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aphicFrame>
        <p:nvGraphicFramePr>
          <p:cNvPr id="120" name="Google Shape;120;p20"/>
          <p:cNvGraphicFramePr/>
          <p:nvPr/>
        </p:nvGraphicFramePr>
        <p:xfrm>
          <a:off x="1201270" y="405353"/>
          <a:ext cx="3000000" cy="3000000"/>
        </p:xfrm>
        <a:graphic>
          <a:graphicData uri="http://schemas.openxmlformats.org/drawingml/2006/table">
            <a:tbl>
              <a:tblPr>
                <a:noFill/>
                <a:tableStyleId>{C52885ED-0DA5-4AD9-B560-F1F544284590}</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Summary of Audit Findings</a:t>
                      </a:r>
                      <a:endParaRPr/>
                    </a:p>
                    <a:p>
                      <a:pPr indent="0" lvl="0" marL="0" marR="0" rtl="0" algn="just">
                        <a:spcBef>
                          <a:spcPts val="0"/>
                        </a:spcBef>
                        <a:spcAft>
                          <a:spcPts val="0"/>
                        </a:spcAft>
                        <a:buClr>
                          <a:schemeClr val="dk1"/>
                        </a:buClr>
                        <a:buSzPts val="2400"/>
                        <a:buFont typeface="Arial"/>
                        <a:buNone/>
                      </a:pPr>
                      <a:r>
                        <a:rPr lang="en-US" sz="2400" u="sng">
                          <a:highlight>
                            <a:srgbClr val="FFFF00"/>
                          </a:highlight>
                          <a:latin typeface="Times New Roman"/>
                          <a:ea typeface="Times New Roman"/>
                          <a:cs typeface="Times New Roman"/>
                          <a:sym typeface="Times New Roman"/>
                        </a:rPr>
                        <a:t>Note reduce your non conformities to eliminate corrective actions followup </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Total Number of Findings: 50</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Nonconformities = 21</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Observations = 12</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Good Practices = 17</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Note: In line with the methodology, the compliance gaps (nonconformities) will be classified into Major &amp; Minor NCs. Furthermore, nonconformances will be ranked (H, M, L) according to the level of risk.</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aphicFrame>
        <p:nvGraphicFramePr>
          <p:cNvPr id="125" name="Google Shape;125;p21"/>
          <p:cNvGraphicFramePr/>
          <p:nvPr/>
        </p:nvGraphicFramePr>
        <p:xfrm>
          <a:off x="522540" y="405353"/>
          <a:ext cx="3000000" cy="3000000"/>
        </p:xfrm>
        <a:graphic>
          <a:graphicData uri="http://schemas.openxmlformats.org/drawingml/2006/table">
            <a:tbl>
              <a:tblPr>
                <a:noFill/>
                <a:tableStyleId>{C52885ED-0DA5-4AD9-B560-F1F544284590}</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ctr">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FINDINGS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