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0104100" cy="14224000"/>
  <p:notesSz cx="20104100" cy="1422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642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409440"/>
            <a:ext cx="17088486" cy="2987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50" b="0" i="0">
                <a:solidFill>
                  <a:srgbClr val="1E1916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965440"/>
            <a:ext cx="14072870" cy="355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50" b="0" i="0">
                <a:solidFill>
                  <a:srgbClr val="1E1916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50" b="0" i="0">
                <a:solidFill>
                  <a:srgbClr val="1E1916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271520"/>
            <a:ext cx="8745284" cy="9387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271520"/>
            <a:ext cx="8745284" cy="9387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50" b="0" i="0">
                <a:solidFill>
                  <a:srgbClr val="1E1916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4220190"/>
          </a:xfrm>
          <a:custGeom>
            <a:avLst/>
            <a:gdLst/>
            <a:ahLst/>
            <a:cxnLst/>
            <a:rect l="l" t="t" r="r" b="b"/>
            <a:pathLst>
              <a:path w="20104100" h="14220190">
                <a:moveTo>
                  <a:pt x="0" y="0"/>
                </a:moveTo>
                <a:lnTo>
                  <a:pt x="20104099" y="0"/>
                </a:lnTo>
                <a:lnTo>
                  <a:pt x="20104099" y="14219972"/>
                </a:lnTo>
                <a:lnTo>
                  <a:pt x="0" y="14219972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1E19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857389" y="1243029"/>
            <a:ext cx="14389735" cy="745490"/>
          </a:xfrm>
          <a:custGeom>
            <a:avLst/>
            <a:gdLst/>
            <a:ahLst/>
            <a:cxnLst/>
            <a:rect l="l" t="t" r="r" b="b"/>
            <a:pathLst>
              <a:path w="14389735" h="745489">
                <a:moveTo>
                  <a:pt x="0" y="721231"/>
                </a:moveTo>
                <a:lnTo>
                  <a:pt x="0" y="744998"/>
                </a:lnTo>
                <a:lnTo>
                  <a:pt x="26274" y="744998"/>
                </a:lnTo>
                <a:lnTo>
                  <a:pt x="0" y="721231"/>
                </a:lnTo>
                <a:close/>
              </a:path>
              <a:path w="14389735" h="745489">
                <a:moveTo>
                  <a:pt x="52547" y="697465"/>
                </a:moveTo>
                <a:lnTo>
                  <a:pt x="26274" y="697465"/>
                </a:lnTo>
                <a:lnTo>
                  <a:pt x="0" y="721231"/>
                </a:lnTo>
                <a:lnTo>
                  <a:pt x="26274" y="744998"/>
                </a:lnTo>
                <a:lnTo>
                  <a:pt x="14363047" y="744998"/>
                </a:lnTo>
                <a:lnTo>
                  <a:pt x="14336773" y="721231"/>
                </a:lnTo>
                <a:lnTo>
                  <a:pt x="52547" y="721231"/>
                </a:lnTo>
                <a:lnTo>
                  <a:pt x="52547" y="697465"/>
                </a:lnTo>
                <a:close/>
              </a:path>
              <a:path w="14389735" h="745489">
                <a:moveTo>
                  <a:pt x="14389321" y="23764"/>
                </a:moveTo>
                <a:lnTo>
                  <a:pt x="14336773" y="23764"/>
                </a:lnTo>
                <a:lnTo>
                  <a:pt x="14336773" y="721231"/>
                </a:lnTo>
                <a:lnTo>
                  <a:pt x="14363047" y="744998"/>
                </a:lnTo>
                <a:lnTo>
                  <a:pt x="14363047" y="697465"/>
                </a:lnTo>
                <a:lnTo>
                  <a:pt x="14389321" y="697465"/>
                </a:lnTo>
                <a:lnTo>
                  <a:pt x="14389321" y="47531"/>
                </a:lnTo>
                <a:lnTo>
                  <a:pt x="14363047" y="47531"/>
                </a:lnTo>
                <a:lnTo>
                  <a:pt x="14389321" y="23764"/>
                </a:lnTo>
                <a:close/>
              </a:path>
              <a:path w="14389735" h="745489">
                <a:moveTo>
                  <a:pt x="14389321" y="697465"/>
                </a:moveTo>
                <a:lnTo>
                  <a:pt x="14363047" y="697465"/>
                </a:lnTo>
                <a:lnTo>
                  <a:pt x="14363047" y="744998"/>
                </a:lnTo>
                <a:lnTo>
                  <a:pt x="14389321" y="721231"/>
                </a:lnTo>
                <a:lnTo>
                  <a:pt x="14389321" y="697465"/>
                </a:lnTo>
                <a:close/>
              </a:path>
              <a:path w="14389735" h="745489">
                <a:moveTo>
                  <a:pt x="14389321" y="721231"/>
                </a:moveTo>
                <a:lnTo>
                  <a:pt x="14363047" y="744998"/>
                </a:lnTo>
                <a:lnTo>
                  <a:pt x="14389321" y="744998"/>
                </a:lnTo>
                <a:lnTo>
                  <a:pt x="14389321" y="721231"/>
                </a:lnTo>
                <a:close/>
              </a:path>
              <a:path w="14389735" h="745489">
                <a:moveTo>
                  <a:pt x="26274" y="0"/>
                </a:moveTo>
                <a:lnTo>
                  <a:pt x="0" y="23764"/>
                </a:lnTo>
                <a:lnTo>
                  <a:pt x="0" y="721231"/>
                </a:lnTo>
                <a:lnTo>
                  <a:pt x="26274" y="697465"/>
                </a:lnTo>
                <a:lnTo>
                  <a:pt x="52547" y="697465"/>
                </a:lnTo>
                <a:lnTo>
                  <a:pt x="52547" y="47531"/>
                </a:lnTo>
                <a:lnTo>
                  <a:pt x="26274" y="47531"/>
                </a:lnTo>
                <a:lnTo>
                  <a:pt x="26274" y="0"/>
                </a:lnTo>
                <a:close/>
              </a:path>
              <a:path w="14389735" h="745489">
                <a:moveTo>
                  <a:pt x="14336773" y="697465"/>
                </a:moveTo>
                <a:lnTo>
                  <a:pt x="52547" y="697465"/>
                </a:lnTo>
                <a:lnTo>
                  <a:pt x="52547" y="721231"/>
                </a:lnTo>
                <a:lnTo>
                  <a:pt x="14336773" y="721231"/>
                </a:lnTo>
                <a:lnTo>
                  <a:pt x="14336773" y="697465"/>
                </a:lnTo>
                <a:close/>
              </a:path>
              <a:path w="14389735" h="745489">
                <a:moveTo>
                  <a:pt x="26276" y="0"/>
                </a:moveTo>
                <a:lnTo>
                  <a:pt x="26274" y="47531"/>
                </a:lnTo>
                <a:lnTo>
                  <a:pt x="52547" y="47531"/>
                </a:lnTo>
                <a:lnTo>
                  <a:pt x="52547" y="23764"/>
                </a:lnTo>
                <a:lnTo>
                  <a:pt x="26276" y="0"/>
                </a:lnTo>
                <a:close/>
              </a:path>
              <a:path w="14389735" h="745489">
                <a:moveTo>
                  <a:pt x="14363049" y="0"/>
                </a:moveTo>
                <a:lnTo>
                  <a:pt x="26276" y="0"/>
                </a:lnTo>
                <a:lnTo>
                  <a:pt x="52547" y="23764"/>
                </a:lnTo>
                <a:lnTo>
                  <a:pt x="52547" y="47531"/>
                </a:lnTo>
                <a:lnTo>
                  <a:pt x="14336773" y="47531"/>
                </a:lnTo>
                <a:lnTo>
                  <a:pt x="14336773" y="23764"/>
                </a:lnTo>
                <a:lnTo>
                  <a:pt x="14389321" y="23764"/>
                </a:lnTo>
                <a:lnTo>
                  <a:pt x="14363049" y="0"/>
                </a:lnTo>
                <a:close/>
              </a:path>
              <a:path w="14389735" h="745489">
                <a:moveTo>
                  <a:pt x="14389321" y="23764"/>
                </a:moveTo>
                <a:lnTo>
                  <a:pt x="14363047" y="47531"/>
                </a:lnTo>
                <a:lnTo>
                  <a:pt x="14389321" y="47531"/>
                </a:lnTo>
                <a:lnTo>
                  <a:pt x="14389321" y="23764"/>
                </a:lnTo>
                <a:close/>
              </a:path>
              <a:path w="14389735" h="745489">
                <a:moveTo>
                  <a:pt x="26272" y="0"/>
                </a:moveTo>
                <a:lnTo>
                  <a:pt x="0" y="0"/>
                </a:lnTo>
                <a:lnTo>
                  <a:pt x="0" y="23764"/>
                </a:lnTo>
                <a:lnTo>
                  <a:pt x="26272" y="0"/>
                </a:lnTo>
                <a:close/>
              </a:path>
              <a:path w="14389735" h="745489">
                <a:moveTo>
                  <a:pt x="14389321" y="0"/>
                </a:moveTo>
                <a:lnTo>
                  <a:pt x="14363049" y="0"/>
                </a:lnTo>
                <a:lnTo>
                  <a:pt x="14389321" y="23764"/>
                </a:lnTo>
                <a:lnTo>
                  <a:pt x="14389321" y="0"/>
                </a:lnTo>
                <a:close/>
              </a:path>
            </a:pathLst>
          </a:custGeom>
          <a:solidFill>
            <a:srgbClr val="1E19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66011" y="1201048"/>
            <a:ext cx="11772077" cy="767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50" b="0" i="0">
                <a:solidFill>
                  <a:srgbClr val="1E1916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271520"/>
            <a:ext cx="18093690" cy="9387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D2007AFC-8EFB-6975-616F-5D5FD41561B0}"/>
              </a:ext>
            </a:extLst>
          </p:cNvPr>
          <p:cNvSpPr/>
          <p:nvPr/>
        </p:nvSpPr>
        <p:spPr>
          <a:xfrm>
            <a:off x="891965" y="178445"/>
            <a:ext cx="18115167" cy="1910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u="sng" dirty="0">
                <a:solidFill>
                  <a:schemeClr val="tx1"/>
                </a:solidFill>
                <a:latin typeface="Arial Rounded MT Bold" panose="020F0704030504030204" pitchFamily="34" charset="0"/>
              </a:rPr>
              <a:t>FIGURE  2</a:t>
            </a:r>
          </a:p>
          <a:p>
            <a:pPr algn="ctr"/>
            <a:r>
              <a:rPr lang="en-US" sz="3400" b="1" u="sng" dirty="0">
                <a:solidFill>
                  <a:schemeClr val="tx1"/>
                </a:solidFill>
                <a:latin typeface="Arial Rounded MT Bold" panose="020F0704030504030204" pitchFamily="34" charset="0"/>
              </a:rPr>
              <a:t>SWDA – RAEC TANK CLEANING &amp; SLUDGE RECYCLING PROJECT –</a:t>
            </a:r>
          </a:p>
          <a:p>
            <a:pPr algn="ctr"/>
            <a:r>
              <a:rPr lang="en-US" sz="3400" b="1" u="sng" dirty="0">
                <a:solidFill>
                  <a:schemeClr val="tx1"/>
                </a:solidFill>
                <a:latin typeface="Arial Rounded MT Bold" panose="020F0704030504030204" pitchFamily="34" charset="0"/>
              </a:rPr>
              <a:t>SUBCONTRACTORS ORGANIZATION CHART</a:t>
            </a:r>
          </a:p>
          <a:p>
            <a:pPr algn="ctr"/>
            <a:endParaRPr lang="en-US" sz="3400" b="1" u="sng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9050E81-3B3F-4EDD-E3AD-5AA7B91967FE}"/>
              </a:ext>
            </a:extLst>
          </p:cNvPr>
          <p:cNvGrpSpPr/>
          <p:nvPr/>
        </p:nvGrpSpPr>
        <p:grpSpPr>
          <a:xfrm>
            <a:off x="146050" y="2029547"/>
            <a:ext cx="19878084" cy="10721253"/>
            <a:chOff x="146050" y="2029547"/>
            <a:chExt cx="19878084" cy="10721253"/>
          </a:xfrm>
        </p:grpSpPr>
        <p:sp>
          <p:nvSpPr>
            <p:cNvPr id="158" name="object 10">
              <a:extLst>
                <a:ext uri="{FF2B5EF4-FFF2-40B4-BE49-F238E27FC236}">
                  <a16:creationId xmlns:a16="http://schemas.microsoft.com/office/drawing/2014/main" id="{F5840F64-FA3F-0B3B-A1D1-4BD00E1B51D7}"/>
                </a:ext>
              </a:extLst>
            </p:cNvPr>
            <p:cNvSpPr/>
            <p:nvPr/>
          </p:nvSpPr>
          <p:spPr>
            <a:xfrm>
              <a:off x="15309850" y="10201553"/>
              <a:ext cx="15240" cy="1466850"/>
            </a:xfrm>
            <a:custGeom>
              <a:avLst/>
              <a:gdLst/>
              <a:ahLst/>
              <a:cxnLst/>
              <a:rect l="l" t="t" r="r" b="b"/>
              <a:pathLst>
                <a:path w="15240" h="1466850">
                  <a:moveTo>
                    <a:pt x="14991" y="0"/>
                  </a:moveTo>
                  <a:lnTo>
                    <a:pt x="0" y="0"/>
                  </a:lnTo>
                  <a:lnTo>
                    <a:pt x="0" y="1466549"/>
                  </a:lnTo>
                  <a:lnTo>
                    <a:pt x="14991" y="1466549"/>
                  </a:lnTo>
                  <a:lnTo>
                    <a:pt x="14991" y="0"/>
                  </a:lnTo>
                  <a:close/>
                </a:path>
              </a:pathLst>
            </a:custGeom>
            <a:solidFill>
              <a:srgbClr val="1E1916"/>
            </a:solidFill>
            <a:ln w="190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0">
              <a:extLst>
                <a:ext uri="{FF2B5EF4-FFF2-40B4-BE49-F238E27FC236}">
                  <a16:creationId xmlns:a16="http://schemas.microsoft.com/office/drawing/2014/main" id="{DDCD6940-592C-72FF-6469-90E99CAD0448}"/>
                </a:ext>
              </a:extLst>
            </p:cNvPr>
            <p:cNvSpPr/>
            <p:nvPr/>
          </p:nvSpPr>
          <p:spPr>
            <a:xfrm>
              <a:off x="11957050" y="10199335"/>
              <a:ext cx="15240" cy="1466850"/>
            </a:xfrm>
            <a:custGeom>
              <a:avLst/>
              <a:gdLst/>
              <a:ahLst/>
              <a:cxnLst/>
              <a:rect l="l" t="t" r="r" b="b"/>
              <a:pathLst>
                <a:path w="15240" h="1466850">
                  <a:moveTo>
                    <a:pt x="14991" y="0"/>
                  </a:moveTo>
                  <a:lnTo>
                    <a:pt x="0" y="0"/>
                  </a:lnTo>
                  <a:lnTo>
                    <a:pt x="0" y="1466549"/>
                  </a:lnTo>
                  <a:lnTo>
                    <a:pt x="14991" y="1466549"/>
                  </a:lnTo>
                  <a:lnTo>
                    <a:pt x="14991" y="0"/>
                  </a:lnTo>
                  <a:close/>
                </a:path>
              </a:pathLst>
            </a:custGeom>
            <a:solidFill>
              <a:srgbClr val="1E1916"/>
            </a:solidFill>
            <a:ln w="190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">
              <a:extLst>
                <a:ext uri="{FF2B5EF4-FFF2-40B4-BE49-F238E27FC236}">
                  <a16:creationId xmlns:a16="http://schemas.microsoft.com/office/drawing/2014/main" id="{BCCC26BB-4C56-5B8D-139D-721414EE89A7}"/>
                </a:ext>
              </a:extLst>
            </p:cNvPr>
            <p:cNvSpPr/>
            <p:nvPr/>
          </p:nvSpPr>
          <p:spPr>
            <a:xfrm>
              <a:off x="4641850" y="10160000"/>
              <a:ext cx="15240" cy="1466850"/>
            </a:xfrm>
            <a:custGeom>
              <a:avLst/>
              <a:gdLst/>
              <a:ahLst/>
              <a:cxnLst/>
              <a:rect l="l" t="t" r="r" b="b"/>
              <a:pathLst>
                <a:path w="15240" h="1466850">
                  <a:moveTo>
                    <a:pt x="14991" y="0"/>
                  </a:moveTo>
                  <a:lnTo>
                    <a:pt x="0" y="0"/>
                  </a:lnTo>
                  <a:lnTo>
                    <a:pt x="0" y="1466549"/>
                  </a:lnTo>
                  <a:lnTo>
                    <a:pt x="14991" y="1466549"/>
                  </a:lnTo>
                  <a:lnTo>
                    <a:pt x="14991" y="0"/>
                  </a:lnTo>
                  <a:close/>
                </a:path>
              </a:pathLst>
            </a:custGeom>
            <a:solidFill>
              <a:srgbClr val="1E1916"/>
            </a:solidFill>
            <a:ln w="190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">
              <a:extLst>
                <a:ext uri="{FF2B5EF4-FFF2-40B4-BE49-F238E27FC236}">
                  <a16:creationId xmlns:a16="http://schemas.microsoft.com/office/drawing/2014/main" id="{1081BF6F-F55C-5B05-5B81-F7706996FED8}"/>
                </a:ext>
              </a:extLst>
            </p:cNvPr>
            <p:cNvSpPr/>
            <p:nvPr/>
          </p:nvSpPr>
          <p:spPr>
            <a:xfrm>
              <a:off x="7979410" y="10200876"/>
              <a:ext cx="15240" cy="1466850"/>
            </a:xfrm>
            <a:custGeom>
              <a:avLst/>
              <a:gdLst/>
              <a:ahLst/>
              <a:cxnLst/>
              <a:rect l="l" t="t" r="r" b="b"/>
              <a:pathLst>
                <a:path w="15240" h="1466850">
                  <a:moveTo>
                    <a:pt x="14991" y="0"/>
                  </a:moveTo>
                  <a:lnTo>
                    <a:pt x="0" y="0"/>
                  </a:lnTo>
                  <a:lnTo>
                    <a:pt x="0" y="1466549"/>
                  </a:lnTo>
                  <a:lnTo>
                    <a:pt x="14991" y="1466549"/>
                  </a:lnTo>
                  <a:lnTo>
                    <a:pt x="14991" y="0"/>
                  </a:lnTo>
                  <a:close/>
                </a:path>
              </a:pathLst>
            </a:custGeom>
            <a:solidFill>
              <a:srgbClr val="1E1916"/>
            </a:solidFill>
            <a:ln w="190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59746B7D-DC79-26C4-FE59-067FB59CF27F}"/>
                </a:ext>
              </a:extLst>
            </p:cNvPr>
            <p:cNvGrpSpPr/>
            <p:nvPr/>
          </p:nvGrpSpPr>
          <p:grpSpPr>
            <a:xfrm>
              <a:off x="146050" y="2029547"/>
              <a:ext cx="19812000" cy="10721253"/>
              <a:chOff x="164316" y="2516593"/>
              <a:chExt cx="19812000" cy="10721253"/>
            </a:xfrm>
          </p:grpSpPr>
          <p:sp>
            <p:nvSpPr>
              <p:cNvPr id="160" name="object 10">
                <a:extLst>
                  <a:ext uri="{FF2B5EF4-FFF2-40B4-BE49-F238E27FC236}">
                    <a16:creationId xmlns:a16="http://schemas.microsoft.com/office/drawing/2014/main" id="{76D180D3-8D2D-8CA4-F10F-4E4475C245A3}"/>
                  </a:ext>
                </a:extLst>
              </p:cNvPr>
              <p:cNvSpPr/>
              <p:nvPr/>
            </p:nvSpPr>
            <p:spPr>
              <a:xfrm>
                <a:off x="18639075" y="10687922"/>
                <a:ext cx="15240" cy="1466850"/>
              </a:xfrm>
              <a:custGeom>
                <a:avLst/>
                <a:gdLst/>
                <a:ahLst/>
                <a:cxnLst/>
                <a:rect l="l" t="t" r="r" b="b"/>
                <a:pathLst>
                  <a:path w="15240" h="1466850">
                    <a:moveTo>
                      <a:pt x="14991" y="0"/>
                    </a:moveTo>
                    <a:lnTo>
                      <a:pt x="0" y="0"/>
                    </a:lnTo>
                    <a:lnTo>
                      <a:pt x="0" y="1466549"/>
                    </a:lnTo>
                    <a:lnTo>
                      <a:pt x="14991" y="1466549"/>
                    </a:lnTo>
                    <a:lnTo>
                      <a:pt x="14991" y="0"/>
                    </a:lnTo>
                    <a:close/>
                  </a:path>
                </a:pathLst>
              </a:custGeom>
              <a:solidFill>
                <a:srgbClr val="1E1916"/>
              </a:solidFill>
              <a:ln w="190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9" name="object 10">
                <a:extLst>
                  <a:ext uri="{FF2B5EF4-FFF2-40B4-BE49-F238E27FC236}">
                    <a16:creationId xmlns:a16="http://schemas.microsoft.com/office/drawing/2014/main" id="{8C12AF6A-0E16-2727-2A4A-7398844E4A2B}"/>
                  </a:ext>
                </a:extLst>
              </p:cNvPr>
              <p:cNvSpPr/>
              <p:nvPr/>
            </p:nvSpPr>
            <p:spPr>
              <a:xfrm>
                <a:off x="1342566" y="10647046"/>
                <a:ext cx="15240" cy="1466850"/>
              </a:xfrm>
              <a:custGeom>
                <a:avLst/>
                <a:gdLst/>
                <a:ahLst/>
                <a:cxnLst/>
                <a:rect l="l" t="t" r="r" b="b"/>
                <a:pathLst>
                  <a:path w="15240" h="1466850">
                    <a:moveTo>
                      <a:pt x="14991" y="0"/>
                    </a:moveTo>
                    <a:lnTo>
                      <a:pt x="0" y="0"/>
                    </a:lnTo>
                    <a:lnTo>
                      <a:pt x="0" y="1466549"/>
                    </a:lnTo>
                    <a:lnTo>
                      <a:pt x="14991" y="1466549"/>
                    </a:lnTo>
                    <a:lnTo>
                      <a:pt x="14991" y="0"/>
                    </a:lnTo>
                    <a:close/>
                  </a:path>
                </a:pathLst>
              </a:custGeom>
              <a:solidFill>
                <a:srgbClr val="1E1916"/>
              </a:solidFill>
              <a:ln w="190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AA11D73B-53D8-81DD-7CE1-156CD1D8555E}"/>
                  </a:ext>
                </a:extLst>
              </p:cNvPr>
              <p:cNvGrpSpPr/>
              <p:nvPr/>
            </p:nvGrpSpPr>
            <p:grpSpPr>
              <a:xfrm>
                <a:off x="164316" y="2516593"/>
                <a:ext cx="19812000" cy="10721253"/>
                <a:chOff x="164316" y="1649345"/>
                <a:chExt cx="19812000" cy="10721253"/>
              </a:xfrm>
            </p:grpSpPr>
            <p:cxnSp>
              <p:nvCxnSpPr>
                <p:cNvPr id="67" name="Straight Connector 66">
                  <a:extLst>
                    <a:ext uri="{FF2B5EF4-FFF2-40B4-BE49-F238E27FC236}">
                      <a16:creationId xmlns:a16="http://schemas.microsoft.com/office/drawing/2014/main" id="{4A4F65AC-0F2A-8D2A-B2F7-9369887A18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67815" y="3759998"/>
                  <a:ext cx="0" cy="601813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" name="object 3"/>
                <p:cNvGrpSpPr/>
                <p:nvPr/>
              </p:nvGrpSpPr>
              <p:grpSpPr>
                <a:xfrm>
                  <a:off x="3895606" y="4750598"/>
                  <a:ext cx="12275185" cy="2900077"/>
                  <a:chOff x="3895606" y="4750598"/>
                  <a:chExt cx="12275185" cy="2900077"/>
                </a:xfrm>
              </p:grpSpPr>
              <p:sp>
                <p:nvSpPr>
                  <p:cNvPr id="17" name="object 17"/>
                  <p:cNvSpPr/>
                  <p:nvPr/>
                </p:nvSpPr>
                <p:spPr>
                  <a:xfrm>
                    <a:off x="3895606" y="5359400"/>
                    <a:ext cx="12275185" cy="19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75185" h="19050">
                        <a:moveTo>
                          <a:pt x="0" y="18736"/>
                        </a:moveTo>
                        <a:lnTo>
                          <a:pt x="0" y="0"/>
                        </a:lnTo>
                        <a:lnTo>
                          <a:pt x="12274762" y="0"/>
                        </a:lnTo>
                        <a:lnTo>
                          <a:pt x="12274762" y="18736"/>
                        </a:lnTo>
                        <a:lnTo>
                          <a:pt x="0" y="18736"/>
                        </a:lnTo>
                        <a:close/>
                      </a:path>
                    </a:pathLst>
                  </a:custGeom>
                  <a:ln w="57150">
                    <a:solidFill>
                      <a:srgbClr val="1E1916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" name="object 26"/>
                  <p:cNvSpPr/>
                  <p:nvPr/>
                </p:nvSpPr>
                <p:spPr>
                  <a:xfrm>
                    <a:off x="8070039" y="4750598"/>
                    <a:ext cx="3941445" cy="1831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1445" h="1831975">
                        <a:moveTo>
                          <a:pt x="0" y="0"/>
                        </a:moveTo>
                        <a:lnTo>
                          <a:pt x="3941025" y="0"/>
                        </a:lnTo>
                        <a:lnTo>
                          <a:pt x="3941025" y="1831757"/>
                        </a:lnTo>
                        <a:lnTo>
                          <a:pt x="0" y="183175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400"/>
                  </a:solidFill>
                  <a:ln w="47718">
                    <a:solidFill>
                      <a:srgbClr val="1E1916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4" name="object 24"/>
                  <p:cNvSpPr/>
                  <p:nvPr/>
                </p:nvSpPr>
                <p:spPr>
                  <a:xfrm>
                    <a:off x="8045588" y="6414927"/>
                    <a:ext cx="3990346" cy="12357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1445" h="586104">
                        <a:moveTo>
                          <a:pt x="0" y="585741"/>
                        </a:moveTo>
                        <a:lnTo>
                          <a:pt x="0" y="0"/>
                        </a:lnTo>
                        <a:lnTo>
                          <a:pt x="3941025" y="0"/>
                        </a:lnTo>
                        <a:lnTo>
                          <a:pt x="3941025" y="585741"/>
                        </a:lnTo>
                        <a:lnTo>
                          <a:pt x="0" y="585741"/>
                        </a:lnTo>
                        <a:close/>
                      </a:path>
                    </a:pathLst>
                  </a:custGeom>
                  <a:solidFill>
                    <a:srgbClr val="1E1916"/>
                  </a:solidFill>
                </p:spPr>
                <p:txBody>
                  <a:bodyPr wrap="square" lIns="0" tIns="0" rIns="0" bIns="0" rtlCol="0"/>
                  <a:lstStyle/>
                  <a:p>
                    <a:pPr algn="ctr"/>
                    <a:endParaRPr lang="en-US" sz="1000" b="1" dirty="0">
                      <a:solidFill>
                        <a:schemeClr val="bg1"/>
                      </a:solidFill>
                      <a:latin typeface="Arial Rounded MT Bold" panose="020F0704030504030204" pitchFamily="34" charset="0"/>
                    </a:endParaRPr>
                  </a:p>
                  <a:p>
                    <a:pPr algn="ctr"/>
                    <a:r>
                      <a:rPr lang="en-US" sz="3000" b="1" dirty="0">
                        <a:solidFill>
                          <a:schemeClr val="bg1"/>
                        </a:solidFill>
                        <a:latin typeface="Arial Rounded MT Bold" panose="020F0704030504030204" pitchFamily="34" charset="0"/>
                      </a:rPr>
                      <a:t>PRIME CONTRACTOR</a:t>
                    </a:r>
                  </a:p>
                  <a:p>
                    <a:pPr algn="ctr"/>
                    <a:endParaRPr sz="3000" b="1" dirty="0">
                      <a:solidFill>
                        <a:schemeClr val="bg1"/>
                      </a:solidFill>
                      <a:latin typeface="Arial Rounded MT Bold" panose="020F0704030504030204" pitchFamily="34" charset="0"/>
                    </a:endParaRPr>
                  </a:p>
                </p:txBody>
              </p:sp>
            </p:grpSp>
            <p:grpSp>
              <p:nvGrpSpPr>
                <p:cNvPr id="42" name="object 42"/>
                <p:cNvGrpSpPr/>
                <p:nvPr/>
              </p:nvGrpSpPr>
              <p:grpSpPr>
                <a:xfrm>
                  <a:off x="14202419" y="4441825"/>
                  <a:ext cx="3958132" cy="1832773"/>
                  <a:chOff x="14202419" y="4216400"/>
                  <a:chExt cx="3958132" cy="1832773"/>
                </a:xfrm>
              </p:grpSpPr>
              <p:sp>
                <p:nvSpPr>
                  <p:cNvPr id="43" name="object 43"/>
                  <p:cNvSpPr/>
                  <p:nvPr/>
                </p:nvSpPr>
                <p:spPr>
                  <a:xfrm>
                    <a:off x="14202419" y="4216400"/>
                    <a:ext cx="3941445" cy="5327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1444" h="532764">
                        <a:moveTo>
                          <a:pt x="0" y="532506"/>
                        </a:moveTo>
                        <a:lnTo>
                          <a:pt x="3941026" y="532506"/>
                        </a:lnTo>
                        <a:lnTo>
                          <a:pt x="3941026" y="0"/>
                        </a:lnTo>
                        <a:lnTo>
                          <a:pt x="0" y="0"/>
                        </a:lnTo>
                        <a:lnTo>
                          <a:pt x="0" y="532506"/>
                        </a:lnTo>
                        <a:close/>
                      </a:path>
                    </a:pathLst>
                  </a:custGeom>
                  <a:solidFill>
                    <a:srgbClr val="FFF40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4" name="object 44"/>
                  <p:cNvSpPr/>
                  <p:nvPr/>
                </p:nvSpPr>
                <p:spPr>
                  <a:xfrm>
                    <a:off x="14219106" y="4749328"/>
                    <a:ext cx="3941445" cy="12998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1444" h="1299845">
                        <a:moveTo>
                          <a:pt x="0" y="0"/>
                        </a:moveTo>
                        <a:lnTo>
                          <a:pt x="3941027" y="0"/>
                        </a:lnTo>
                        <a:lnTo>
                          <a:pt x="3941027" y="1299250"/>
                        </a:lnTo>
                        <a:lnTo>
                          <a:pt x="0" y="129925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38333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5" name="object 45"/>
                  <p:cNvSpPr/>
                  <p:nvPr/>
                </p:nvSpPr>
                <p:spPr>
                  <a:xfrm>
                    <a:off x="14202419" y="4216400"/>
                    <a:ext cx="3941445" cy="1831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1444" h="1831975">
                        <a:moveTo>
                          <a:pt x="0" y="0"/>
                        </a:moveTo>
                        <a:lnTo>
                          <a:pt x="3941026" y="0"/>
                        </a:lnTo>
                        <a:lnTo>
                          <a:pt x="3941026" y="1831757"/>
                        </a:lnTo>
                        <a:lnTo>
                          <a:pt x="0" y="183175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 w="47718">
                    <a:solidFill>
                      <a:srgbClr val="1E1916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sp>
              <p:nvSpPr>
                <p:cNvPr id="49" name="object 49"/>
                <p:cNvSpPr/>
                <p:nvPr/>
              </p:nvSpPr>
              <p:spPr>
                <a:xfrm>
                  <a:off x="15313063" y="6782928"/>
                  <a:ext cx="51435" cy="608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34" h="608329">
                      <a:moveTo>
                        <a:pt x="51231" y="585838"/>
                      </a:moveTo>
                      <a:lnTo>
                        <a:pt x="49212" y="577291"/>
                      </a:lnTo>
                      <a:lnTo>
                        <a:pt x="43726" y="570306"/>
                      </a:lnTo>
                      <a:lnTo>
                        <a:pt x="35585" y="565607"/>
                      </a:lnTo>
                      <a:lnTo>
                        <a:pt x="25615" y="563880"/>
                      </a:lnTo>
                      <a:lnTo>
                        <a:pt x="15646" y="565607"/>
                      </a:lnTo>
                      <a:lnTo>
                        <a:pt x="7505" y="570306"/>
                      </a:lnTo>
                      <a:lnTo>
                        <a:pt x="2019" y="577291"/>
                      </a:lnTo>
                      <a:lnTo>
                        <a:pt x="0" y="585838"/>
                      </a:lnTo>
                      <a:lnTo>
                        <a:pt x="2019" y="594385"/>
                      </a:lnTo>
                      <a:lnTo>
                        <a:pt x="7505" y="601357"/>
                      </a:lnTo>
                      <a:lnTo>
                        <a:pt x="15646" y="606056"/>
                      </a:lnTo>
                      <a:lnTo>
                        <a:pt x="25615" y="607783"/>
                      </a:lnTo>
                      <a:lnTo>
                        <a:pt x="35585" y="606056"/>
                      </a:lnTo>
                      <a:lnTo>
                        <a:pt x="43726" y="601357"/>
                      </a:lnTo>
                      <a:lnTo>
                        <a:pt x="49212" y="594385"/>
                      </a:lnTo>
                      <a:lnTo>
                        <a:pt x="51231" y="585838"/>
                      </a:lnTo>
                      <a:close/>
                    </a:path>
                    <a:path w="51434" h="608329">
                      <a:moveTo>
                        <a:pt x="51231" y="299897"/>
                      </a:moveTo>
                      <a:lnTo>
                        <a:pt x="49212" y="291350"/>
                      </a:lnTo>
                      <a:lnTo>
                        <a:pt x="43726" y="284365"/>
                      </a:lnTo>
                      <a:lnTo>
                        <a:pt x="35585" y="279666"/>
                      </a:lnTo>
                      <a:lnTo>
                        <a:pt x="25615" y="277939"/>
                      </a:lnTo>
                      <a:lnTo>
                        <a:pt x="15646" y="279666"/>
                      </a:lnTo>
                      <a:lnTo>
                        <a:pt x="7505" y="284365"/>
                      </a:lnTo>
                      <a:lnTo>
                        <a:pt x="2019" y="291350"/>
                      </a:lnTo>
                      <a:lnTo>
                        <a:pt x="0" y="299897"/>
                      </a:lnTo>
                      <a:lnTo>
                        <a:pt x="2019" y="308432"/>
                      </a:lnTo>
                      <a:lnTo>
                        <a:pt x="7505" y="315417"/>
                      </a:lnTo>
                      <a:lnTo>
                        <a:pt x="15646" y="320116"/>
                      </a:lnTo>
                      <a:lnTo>
                        <a:pt x="25615" y="321843"/>
                      </a:lnTo>
                      <a:lnTo>
                        <a:pt x="35585" y="320116"/>
                      </a:lnTo>
                      <a:lnTo>
                        <a:pt x="43726" y="315417"/>
                      </a:lnTo>
                      <a:lnTo>
                        <a:pt x="49212" y="308432"/>
                      </a:lnTo>
                      <a:lnTo>
                        <a:pt x="51231" y="299897"/>
                      </a:lnTo>
                      <a:close/>
                    </a:path>
                    <a:path w="51434" h="608329">
                      <a:moveTo>
                        <a:pt x="51231" y="21958"/>
                      </a:moveTo>
                      <a:lnTo>
                        <a:pt x="49212" y="13411"/>
                      </a:lnTo>
                      <a:lnTo>
                        <a:pt x="43726" y="6426"/>
                      </a:lnTo>
                      <a:lnTo>
                        <a:pt x="35585" y="1727"/>
                      </a:lnTo>
                      <a:lnTo>
                        <a:pt x="25615" y="0"/>
                      </a:lnTo>
                      <a:lnTo>
                        <a:pt x="15646" y="1727"/>
                      </a:lnTo>
                      <a:lnTo>
                        <a:pt x="7505" y="6426"/>
                      </a:lnTo>
                      <a:lnTo>
                        <a:pt x="2019" y="13411"/>
                      </a:lnTo>
                      <a:lnTo>
                        <a:pt x="0" y="21958"/>
                      </a:lnTo>
                      <a:lnTo>
                        <a:pt x="2019" y="30492"/>
                      </a:lnTo>
                      <a:lnTo>
                        <a:pt x="7505" y="37477"/>
                      </a:lnTo>
                      <a:lnTo>
                        <a:pt x="15646" y="42176"/>
                      </a:lnTo>
                      <a:lnTo>
                        <a:pt x="25615" y="43903"/>
                      </a:lnTo>
                      <a:lnTo>
                        <a:pt x="35585" y="42176"/>
                      </a:lnTo>
                      <a:lnTo>
                        <a:pt x="43726" y="37477"/>
                      </a:lnTo>
                      <a:lnTo>
                        <a:pt x="49212" y="30492"/>
                      </a:lnTo>
                      <a:lnTo>
                        <a:pt x="51231" y="21958"/>
                      </a:lnTo>
                      <a:close/>
                    </a:path>
                  </a:pathLst>
                </a:custGeom>
                <a:solidFill>
                  <a:srgbClr val="FFF4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C641417C-F5C7-0FFF-F910-1ECD6E48AD61}"/>
                    </a:ext>
                  </a:extLst>
                </p:cNvPr>
                <p:cNvGrpSpPr/>
                <p:nvPr/>
              </p:nvGrpSpPr>
              <p:grpSpPr>
                <a:xfrm>
                  <a:off x="7828314" y="1649345"/>
                  <a:ext cx="4357337" cy="2453306"/>
                  <a:chOff x="1441450" y="2861914"/>
                  <a:chExt cx="4074168" cy="2453306"/>
                </a:xfrm>
              </p:grpSpPr>
              <p:sp>
                <p:nvSpPr>
                  <p:cNvPr id="58" name="Rectangle 57">
                    <a:extLst>
                      <a:ext uri="{FF2B5EF4-FFF2-40B4-BE49-F238E27FC236}">
                        <a16:creationId xmlns:a16="http://schemas.microsoft.com/office/drawing/2014/main" id="{A70DC1B3-5A47-5E19-2E46-B7CE1485F0F1}"/>
                      </a:ext>
                    </a:extLst>
                  </p:cNvPr>
                  <p:cNvSpPr/>
                  <p:nvPr/>
                </p:nvSpPr>
                <p:spPr>
                  <a:xfrm>
                    <a:off x="1441450" y="2861914"/>
                    <a:ext cx="4074168" cy="245330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600" b="1" dirty="0">
                        <a:solidFill>
                          <a:schemeClr val="tx1"/>
                        </a:solidFill>
                        <a:latin typeface="Arial Rounded MT Bold" panose="020F0704030504030204" pitchFamily="34" charset="0"/>
                      </a:rPr>
                      <a:t>RENAISSANCE AFRICA ENERGY CO. (RAEC) –</a:t>
                    </a:r>
                  </a:p>
                  <a:p>
                    <a:pPr algn="ctr"/>
                    <a:endParaRPr lang="en-US" sz="2600" b="1" dirty="0">
                      <a:solidFill>
                        <a:schemeClr val="tx1"/>
                      </a:solidFill>
                      <a:latin typeface="Arial Rounded MT Bold" panose="020F0704030504030204" pitchFamily="34" charset="0"/>
                    </a:endParaRPr>
                  </a:p>
                  <a:p>
                    <a:pPr algn="ctr"/>
                    <a:endParaRPr lang="en-US" sz="2600" b="1" dirty="0">
                      <a:solidFill>
                        <a:schemeClr val="tx1"/>
                      </a:solidFill>
                      <a:latin typeface="Arial Rounded MT Bold" panose="020F0704030504030204" pitchFamily="34" charset="0"/>
                    </a:endParaRPr>
                  </a:p>
                  <a:p>
                    <a:pPr algn="ctr"/>
                    <a:endParaRPr lang="en-US" sz="2600" b="1" dirty="0">
                      <a:solidFill>
                        <a:schemeClr val="tx1"/>
                      </a:solidFill>
                      <a:latin typeface="Arial Rounded MT Bold" panose="020F0704030504030204" pitchFamily="34" charset="0"/>
                    </a:endParaRPr>
                  </a:p>
                  <a:p>
                    <a:pPr algn="ctr"/>
                    <a:r>
                      <a:rPr lang="en-US" sz="2600" b="1" dirty="0">
                        <a:solidFill>
                          <a:schemeClr val="tx1"/>
                        </a:solidFill>
                        <a:latin typeface="Arial Rounded MT Bold" panose="020F0704030504030204" pitchFamily="34" charset="0"/>
                      </a:rPr>
                      <a:t>COMPANY / CLIENT</a:t>
                    </a:r>
                  </a:p>
                </p:txBody>
              </p:sp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619DB29C-D661-8357-7FB8-515725EAAF6D}"/>
                      </a:ext>
                    </a:extLst>
                  </p:cNvPr>
                  <p:cNvSpPr/>
                  <p:nvPr/>
                </p:nvSpPr>
                <p:spPr>
                  <a:xfrm>
                    <a:off x="1441450" y="3848247"/>
                    <a:ext cx="4074168" cy="875991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>
                        <a:latin typeface="Arial Rounded MT Bold" panose="020F0704030504030204" pitchFamily="34" charset="0"/>
                      </a:rPr>
                      <a:t>PROVISION OF SEMI-AUTO /  NME TANK CLEANING, SLUDGE MGMT. &amp; OIL RECOVERY SERVICES</a:t>
                    </a:r>
                  </a:p>
                </p:txBody>
              </p:sp>
            </p:grp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D81EDB54-EE1D-AC7E-C7C2-EAA1C1111D1C}"/>
                    </a:ext>
                  </a:extLst>
                </p:cNvPr>
                <p:cNvSpPr txBox="1"/>
                <p:nvPr/>
              </p:nvSpPr>
              <p:spPr>
                <a:xfrm>
                  <a:off x="8119888" y="4835139"/>
                  <a:ext cx="3782409" cy="14773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000" b="1" dirty="0">
                      <a:latin typeface="Arial Rounded MT Bold" panose="020F0704030504030204" pitchFamily="34" charset="0"/>
                    </a:rPr>
                    <a:t>SOUTH WEST DESIGN AFRICA LIMITED (SWDA)</a:t>
                  </a:r>
                </a:p>
              </p:txBody>
            </p:sp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468F9042-37D5-E517-44BF-1DBF44226E86}"/>
                    </a:ext>
                  </a:extLst>
                </p:cNvPr>
                <p:cNvSpPr txBox="1"/>
                <p:nvPr/>
              </p:nvSpPr>
              <p:spPr>
                <a:xfrm>
                  <a:off x="14917499" y="4453605"/>
                  <a:ext cx="2544286" cy="4924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600" b="1" dirty="0">
                      <a:latin typeface="Arial Rounded MT Bold" panose="020F0704030504030204" pitchFamily="34" charset="0"/>
                    </a:rPr>
                    <a:t>REGULATORS</a:t>
                  </a:r>
                </a:p>
              </p:txBody>
            </p:sp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314B73C3-E998-4FAA-83B5-D8F5AE432B80}"/>
                    </a:ext>
                  </a:extLst>
                </p:cNvPr>
                <p:cNvSpPr txBox="1"/>
                <p:nvPr/>
              </p:nvSpPr>
              <p:spPr>
                <a:xfrm>
                  <a:off x="14945657" y="4950361"/>
                  <a:ext cx="2545890" cy="1323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2000" b="1" dirty="0">
                      <a:solidFill>
                        <a:schemeClr val="bg1"/>
                      </a:solidFill>
                      <a:latin typeface="Arial Rounded MT Bold" panose="020F0704030504030204" pitchFamily="34" charset="0"/>
                    </a:rPr>
                    <a:t>NUPRC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2000" b="1" dirty="0">
                      <a:solidFill>
                        <a:schemeClr val="bg1"/>
                      </a:solidFill>
                      <a:latin typeface="Arial Rounded MT Bold" panose="020F0704030504030204" pitchFamily="34" charset="0"/>
                    </a:rPr>
                    <a:t>NOSDRA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2000" b="1" dirty="0">
                      <a:solidFill>
                        <a:schemeClr val="bg1"/>
                      </a:solidFill>
                      <a:latin typeface="Arial Rounded MT Bold" panose="020F0704030504030204" pitchFamily="34" charset="0"/>
                    </a:rPr>
                    <a:t>NMDPRA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2000" b="1" dirty="0">
                      <a:solidFill>
                        <a:schemeClr val="bg1"/>
                      </a:solidFill>
                      <a:latin typeface="Arial Rounded MT Bold" panose="020F0704030504030204" pitchFamily="34" charset="0"/>
                    </a:rPr>
                    <a:t>NUIMS / NAPIMS</a:t>
                  </a:r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5F134C0C-FB6E-3B98-9DA4-96780C9B0DA5}"/>
                    </a:ext>
                  </a:extLst>
                </p:cNvPr>
                <p:cNvSpPr/>
                <p:nvPr/>
              </p:nvSpPr>
              <p:spPr>
                <a:xfrm>
                  <a:off x="10679916" y="10727611"/>
                  <a:ext cx="2558229" cy="1642987"/>
                </a:xfrm>
                <a:prstGeom prst="rect">
                  <a:avLst/>
                </a:prstGeom>
                <a:solidFill>
                  <a:srgbClr val="FFF400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FDA82D41-BAA9-AB65-5106-51575ECF219A}"/>
                    </a:ext>
                  </a:extLst>
                </p:cNvPr>
                <p:cNvSpPr/>
                <p:nvPr/>
              </p:nvSpPr>
              <p:spPr>
                <a:xfrm>
                  <a:off x="6717516" y="10694198"/>
                  <a:ext cx="2514600" cy="1642987"/>
                </a:xfrm>
                <a:prstGeom prst="rect">
                  <a:avLst/>
                </a:prstGeom>
                <a:solidFill>
                  <a:srgbClr val="FFF400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26E82973-DBA4-BEC2-E461-0D980A3883D3}"/>
                    </a:ext>
                  </a:extLst>
                </p:cNvPr>
                <p:cNvSpPr/>
                <p:nvPr/>
              </p:nvSpPr>
              <p:spPr>
                <a:xfrm>
                  <a:off x="3415049" y="10694198"/>
                  <a:ext cx="2464267" cy="1642987"/>
                </a:xfrm>
                <a:prstGeom prst="rect">
                  <a:avLst/>
                </a:prstGeom>
                <a:solidFill>
                  <a:srgbClr val="FFF400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797CAECC-E60A-D59D-D0E1-36DACB42BF30}"/>
                    </a:ext>
                  </a:extLst>
                </p:cNvPr>
                <p:cNvSpPr/>
                <p:nvPr/>
              </p:nvSpPr>
              <p:spPr>
                <a:xfrm>
                  <a:off x="164316" y="10694198"/>
                  <a:ext cx="2464267" cy="1642987"/>
                </a:xfrm>
                <a:prstGeom prst="rect">
                  <a:avLst/>
                </a:prstGeom>
                <a:solidFill>
                  <a:srgbClr val="FFF400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A2EFCDFA-D08A-2474-066A-66B15E71DA9C}"/>
                    </a:ext>
                  </a:extLst>
                </p:cNvPr>
                <p:cNvSpPr/>
                <p:nvPr/>
              </p:nvSpPr>
              <p:spPr>
                <a:xfrm>
                  <a:off x="14032716" y="10727611"/>
                  <a:ext cx="2575240" cy="1642987"/>
                </a:xfrm>
                <a:prstGeom prst="rect">
                  <a:avLst/>
                </a:prstGeom>
                <a:solidFill>
                  <a:srgbClr val="FFF400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5C5D4555-BC62-712A-8C04-AE440F81E4D4}"/>
                    </a:ext>
                  </a:extLst>
                </p:cNvPr>
                <p:cNvSpPr/>
                <p:nvPr/>
              </p:nvSpPr>
              <p:spPr>
                <a:xfrm>
                  <a:off x="17358210" y="10694198"/>
                  <a:ext cx="2618106" cy="1642987"/>
                </a:xfrm>
                <a:prstGeom prst="rect">
                  <a:avLst/>
                </a:prstGeom>
                <a:solidFill>
                  <a:srgbClr val="FFF400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</p:txBody>
            </p:sp>
            <p:sp>
              <p:nvSpPr>
                <p:cNvPr id="83" name="object 24">
                  <a:extLst>
                    <a:ext uri="{FF2B5EF4-FFF2-40B4-BE49-F238E27FC236}">
                      <a16:creationId xmlns:a16="http://schemas.microsoft.com/office/drawing/2014/main" id="{718744F1-B1DC-80FA-54D7-7F70468D5647}"/>
                    </a:ext>
                  </a:extLst>
                </p:cNvPr>
                <p:cNvSpPr/>
                <p:nvPr/>
              </p:nvSpPr>
              <p:spPr>
                <a:xfrm>
                  <a:off x="164316" y="11168562"/>
                  <a:ext cx="2464267" cy="1202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1445" h="586104">
                      <a:moveTo>
                        <a:pt x="0" y="585741"/>
                      </a:moveTo>
                      <a:lnTo>
                        <a:pt x="0" y="0"/>
                      </a:lnTo>
                      <a:lnTo>
                        <a:pt x="3941025" y="0"/>
                      </a:lnTo>
                      <a:lnTo>
                        <a:pt x="3941025" y="585741"/>
                      </a:lnTo>
                      <a:lnTo>
                        <a:pt x="0" y="585741"/>
                      </a:lnTo>
                      <a:close/>
                    </a:path>
                  </a:pathLst>
                </a:custGeom>
                <a:solidFill>
                  <a:srgbClr val="1E1916"/>
                </a:solidFill>
              </p:spPr>
              <p:txBody>
                <a:bodyPr wrap="square" lIns="0" tIns="0" rIns="0" bIns="0" rtlCol="0"/>
                <a:lstStyle/>
                <a:p>
                  <a:pPr algn="ctr"/>
                  <a:endParaRPr lang="en-US" sz="1000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endParaRPr>
                </a:p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Arial Rounded MT Bold" panose="020F0704030504030204" pitchFamily="34" charset="0"/>
                    </a:rPr>
                    <a:t>MOBILE &amp; CENTRAL TREAT, RECYCLING</a:t>
                  </a:r>
                </a:p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Arial Rounded MT Bold" panose="020F0704030504030204" pitchFamily="34" charset="0"/>
                    </a:rPr>
                    <a:t>&amp; OIL RECOVERY</a:t>
                  </a:r>
                  <a:endParaRPr b="1" dirty="0">
                    <a:solidFill>
                      <a:schemeClr val="bg1"/>
                    </a:solidFill>
                    <a:latin typeface="Arial Rounded MT Bold" panose="020F0704030504030204" pitchFamily="34" charset="0"/>
                  </a:endParaRPr>
                </a:p>
              </p:txBody>
            </p:sp>
          </p:grp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29F3B1FA-4542-A6F2-8E12-7850749864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57806" y="10647046"/>
                <a:ext cx="17266029" cy="3933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C7F59F2-22DB-74E6-D62F-E76F799CD8F6}"/>
                </a:ext>
              </a:extLst>
            </p:cNvPr>
            <p:cNvSpPr txBox="1"/>
            <p:nvPr/>
          </p:nvSpPr>
          <p:spPr>
            <a:xfrm>
              <a:off x="8451405" y="10232227"/>
              <a:ext cx="31242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latin typeface="Arial Rounded MT Bold" panose="020F0704030504030204" pitchFamily="34" charset="0"/>
                </a:rPr>
                <a:t>SUBCONTRACTORS</a:t>
              </a: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132F91EA-3A71-8DDF-B632-F201A66D7E61}"/>
                </a:ext>
              </a:extLst>
            </p:cNvPr>
            <p:cNvGrpSpPr/>
            <p:nvPr/>
          </p:nvGrpSpPr>
          <p:grpSpPr>
            <a:xfrm>
              <a:off x="1898650" y="4749800"/>
              <a:ext cx="3948516" cy="2032605"/>
              <a:chOff x="1973781" y="4802634"/>
              <a:chExt cx="3948516" cy="2032605"/>
            </a:xfrm>
          </p:grpSpPr>
          <p:sp>
            <p:nvSpPr>
              <p:cNvPr id="129" name="object 45">
                <a:extLst>
                  <a:ext uri="{FF2B5EF4-FFF2-40B4-BE49-F238E27FC236}">
                    <a16:creationId xmlns:a16="http://schemas.microsoft.com/office/drawing/2014/main" id="{847CEFCF-2453-6627-E750-3F107CB4FB33}"/>
                  </a:ext>
                </a:extLst>
              </p:cNvPr>
              <p:cNvSpPr/>
              <p:nvPr/>
            </p:nvSpPr>
            <p:spPr>
              <a:xfrm>
                <a:off x="1980852" y="4802634"/>
                <a:ext cx="3941445" cy="1831975"/>
              </a:xfrm>
              <a:custGeom>
                <a:avLst/>
                <a:gdLst/>
                <a:ahLst/>
                <a:cxnLst/>
                <a:rect l="l" t="t" r="r" b="b"/>
                <a:pathLst>
                  <a:path w="3941444" h="1831975">
                    <a:moveTo>
                      <a:pt x="0" y="0"/>
                    </a:moveTo>
                    <a:lnTo>
                      <a:pt x="3941026" y="0"/>
                    </a:lnTo>
                    <a:lnTo>
                      <a:pt x="3941026" y="1831757"/>
                    </a:lnTo>
                    <a:lnTo>
                      <a:pt x="0" y="1831757"/>
                    </a:lnTo>
                    <a:lnTo>
                      <a:pt x="0" y="0"/>
                    </a:lnTo>
                    <a:close/>
                  </a:path>
                </a:pathLst>
              </a:custGeom>
              <a:ln w="47718">
                <a:solidFill>
                  <a:srgbClr val="1E191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1" name="object 43">
                <a:extLst>
                  <a:ext uri="{FF2B5EF4-FFF2-40B4-BE49-F238E27FC236}">
                    <a16:creationId xmlns:a16="http://schemas.microsoft.com/office/drawing/2014/main" id="{8FA823E9-E17A-3C13-0040-4429EED1A7FE}"/>
                  </a:ext>
                </a:extLst>
              </p:cNvPr>
              <p:cNvSpPr/>
              <p:nvPr/>
            </p:nvSpPr>
            <p:spPr>
              <a:xfrm>
                <a:off x="1998175" y="4813252"/>
                <a:ext cx="3917051" cy="609600"/>
              </a:xfrm>
              <a:custGeom>
                <a:avLst/>
                <a:gdLst/>
                <a:ahLst/>
                <a:cxnLst/>
                <a:rect l="l" t="t" r="r" b="b"/>
                <a:pathLst>
                  <a:path w="3941444" h="532764">
                    <a:moveTo>
                      <a:pt x="0" y="532506"/>
                    </a:moveTo>
                    <a:lnTo>
                      <a:pt x="3941026" y="532506"/>
                    </a:lnTo>
                    <a:lnTo>
                      <a:pt x="3941026" y="0"/>
                    </a:lnTo>
                    <a:lnTo>
                      <a:pt x="0" y="0"/>
                    </a:lnTo>
                    <a:lnTo>
                      <a:pt x="0" y="532506"/>
                    </a:lnTo>
                    <a:close/>
                  </a:path>
                </a:pathLst>
              </a:custGeom>
              <a:solidFill>
                <a:srgbClr val="FFF4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2" name="object 44">
                <a:extLst>
                  <a:ext uri="{FF2B5EF4-FFF2-40B4-BE49-F238E27FC236}">
                    <a16:creationId xmlns:a16="http://schemas.microsoft.com/office/drawing/2014/main" id="{BFEAE454-4084-79C0-C08B-6F73A73BEF4B}"/>
                  </a:ext>
                </a:extLst>
              </p:cNvPr>
              <p:cNvSpPr/>
              <p:nvPr/>
            </p:nvSpPr>
            <p:spPr>
              <a:xfrm>
                <a:off x="1973781" y="5394151"/>
                <a:ext cx="3941445" cy="1299845"/>
              </a:xfrm>
              <a:custGeom>
                <a:avLst/>
                <a:gdLst/>
                <a:ahLst/>
                <a:cxnLst/>
                <a:rect l="l" t="t" r="r" b="b"/>
                <a:pathLst>
                  <a:path w="3941444" h="1299845">
                    <a:moveTo>
                      <a:pt x="0" y="0"/>
                    </a:moveTo>
                    <a:lnTo>
                      <a:pt x="3941027" y="0"/>
                    </a:lnTo>
                    <a:lnTo>
                      <a:pt x="3941027" y="1299250"/>
                    </a:lnTo>
                    <a:lnTo>
                      <a:pt x="0" y="12992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8333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28E98CF3-12E1-B653-97B7-CAD09E9414A4}"/>
                  </a:ext>
                </a:extLst>
              </p:cNvPr>
              <p:cNvSpPr txBox="1"/>
              <p:nvPr/>
            </p:nvSpPr>
            <p:spPr>
              <a:xfrm>
                <a:off x="2763840" y="5511800"/>
                <a:ext cx="2061783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LEGAL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INSURANCE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CLEARING</a:t>
                </a:r>
              </a:p>
              <a:p>
                <a:endParaRPr lang="en-US" sz="2000" b="1" dirty="0">
                  <a:solidFill>
                    <a:schemeClr val="bg1"/>
                  </a:solidFill>
                  <a:latin typeface="Arial Rounded MT Bold" panose="020F0704030504030204" pitchFamily="34" charset="0"/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97619E71-BA40-995D-C01E-2D62752B8D16}"/>
                  </a:ext>
                </a:extLst>
              </p:cNvPr>
              <p:cNvSpPr txBox="1"/>
              <p:nvPr/>
            </p:nvSpPr>
            <p:spPr>
              <a:xfrm>
                <a:off x="2126537" y="4843591"/>
                <a:ext cx="3635932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b="1" dirty="0">
                    <a:latin typeface="Arial Rounded MT Bold" panose="020F0704030504030204" pitchFamily="34" charset="0"/>
                  </a:rPr>
                  <a:t>PROJECT ADVISORS</a:t>
                </a:r>
              </a:p>
            </p:txBody>
          </p:sp>
        </p:grpSp>
        <p:sp>
          <p:nvSpPr>
            <p:cNvPr id="110" name="object 24">
              <a:extLst>
                <a:ext uri="{FF2B5EF4-FFF2-40B4-BE49-F238E27FC236}">
                  <a16:creationId xmlns:a16="http://schemas.microsoft.com/office/drawing/2014/main" id="{A8EBF851-1851-413C-C345-E0D9FB2BE4D7}"/>
                </a:ext>
              </a:extLst>
            </p:cNvPr>
            <p:cNvSpPr/>
            <p:nvPr/>
          </p:nvSpPr>
          <p:spPr>
            <a:xfrm>
              <a:off x="10661650" y="11552281"/>
              <a:ext cx="2559429" cy="1177835"/>
            </a:xfrm>
            <a:custGeom>
              <a:avLst/>
              <a:gdLst/>
              <a:ahLst/>
              <a:cxnLst/>
              <a:rect l="l" t="t" r="r" b="b"/>
              <a:pathLst>
                <a:path w="3941445" h="586104">
                  <a:moveTo>
                    <a:pt x="0" y="585741"/>
                  </a:moveTo>
                  <a:lnTo>
                    <a:pt x="0" y="0"/>
                  </a:lnTo>
                  <a:lnTo>
                    <a:pt x="3941025" y="0"/>
                  </a:lnTo>
                  <a:lnTo>
                    <a:pt x="3941025" y="585741"/>
                  </a:lnTo>
                  <a:lnTo>
                    <a:pt x="0" y="585741"/>
                  </a:lnTo>
                  <a:close/>
                </a:path>
              </a:pathLst>
            </a:custGeom>
            <a:solidFill>
              <a:srgbClr val="1E1916"/>
            </a:solidFill>
          </p:spPr>
          <p:txBody>
            <a:bodyPr wrap="square" lIns="0" tIns="0" rIns="0" bIns="0" rtlCol="0"/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  <a:p>
              <a:pPr algn="ctr"/>
              <a:r>
                <a:rPr lang="en-US" b="1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ER, PPE &amp; HSE EQUIPMENT</a:t>
              </a:r>
            </a:p>
            <a:p>
              <a:pPr algn="ctr"/>
              <a:r>
                <a:rPr lang="en-US" b="1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SUPPLY</a:t>
              </a:r>
              <a:endParaRPr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6D9C413-0F61-56BA-F517-8184E3B9D422}"/>
                </a:ext>
              </a:extLst>
            </p:cNvPr>
            <p:cNvGrpSpPr/>
            <p:nvPr/>
          </p:nvGrpSpPr>
          <p:grpSpPr>
            <a:xfrm>
              <a:off x="3346450" y="11118752"/>
              <a:ext cx="2552302" cy="1632048"/>
              <a:chOff x="2772085" y="11118752"/>
              <a:chExt cx="2552302" cy="1632048"/>
            </a:xfrm>
          </p:grpSpPr>
          <p:sp>
            <p:nvSpPr>
              <p:cNvPr id="108" name="object 24">
                <a:extLst>
                  <a:ext uri="{FF2B5EF4-FFF2-40B4-BE49-F238E27FC236}">
                    <a16:creationId xmlns:a16="http://schemas.microsoft.com/office/drawing/2014/main" id="{AAE9D7D3-565B-4E3D-51E0-501F75FBCCB2}"/>
                  </a:ext>
                </a:extLst>
              </p:cNvPr>
              <p:cNvSpPr/>
              <p:nvPr/>
            </p:nvSpPr>
            <p:spPr>
              <a:xfrm>
                <a:off x="2806441" y="11532502"/>
                <a:ext cx="2458298" cy="1218298"/>
              </a:xfrm>
              <a:custGeom>
                <a:avLst/>
                <a:gdLst/>
                <a:ahLst/>
                <a:cxnLst/>
                <a:rect l="l" t="t" r="r" b="b"/>
                <a:pathLst>
                  <a:path w="3941445" h="586104">
                    <a:moveTo>
                      <a:pt x="0" y="585741"/>
                    </a:moveTo>
                    <a:lnTo>
                      <a:pt x="0" y="0"/>
                    </a:lnTo>
                    <a:lnTo>
                      <a:pt x="3941025" y="0"/>
                    </a:lnTo>
                    <a:lnTo>
                      <a:pt x="3941025" y="585741"/>
                    </a:lnTo>
                    <a:lnTo>
                      <a:pt x="0" y="585741"/>
                    </a:lnTo>
                    <a:close/>
                  </a:path>
                </a:pathLst>
              </a:custGeom>
              <a:solidFill>
                <a:srgbClr val="1E1916"/>
              </a:solidFill>
            </p:spPr>
            <p:txBody>
              <a:bodyPr wrap="square" lIns="0" tIns="0" rIns="0" bIns="0" rtlCol="0"/>
              <a:lstStyle/>
              <a:p>
                <a:pPr algn="ctr"/>
                <a:endParaRPr lang="en-US" sz="1000" b="1" dirty="0">
                  <a:solidFill>
                    <a:schemeClr val="bg1"/>
                  </a:solidFill>
                  <a:latin typeface="Arial Rounded MT Bold" panose="020F0704030504030204" pitchFamily="34" charset="0"/>
                </a:endParaRP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QA / QC</a:t>
                </a: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LABORATORY</a:t>
                </a: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&amp; PIA SUPPORT</a:t>
                </a:r>
                <a:endParaRPr b="1" dirty="0">
                  <a:solidFill>
                    <a:schemeClr val="bg1"/>
                  </a:solidFill>
                  <a:latin typeface="Arial Rounded MT Bold" panose="020F0704030504030204" pitchFamily="34" charset="0"/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CEC9C87D-FE31-B4BA-D8B1-AB780A5DC801}"/>
                  </a:ext>
                </a:extLst>
              </p:cNvPr>
              <p:cNvSpPr txBox="1"/>
              <p:nvPr/>
            </p:nvSpPr>
            <p:spPr>
              <a:xfrm>
                <a:off x="2772085" y="11118752"/>
                <a:ext cx="25523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Arial Rounded MT Bold" panose="020F0704030504030204" pitchFamily="34" charset="0"/>
                  </a:rPr>
                  <a:t>PHELPS INTN’L. LAB</a:t>
                </a: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EBE601C-D235-A63D-D370-A2D3F6A3980D}"/>
                </a:ext>
              </a:extLst>
            </p:cNvPr>
            <p:cNvGrpSpPr/>
            <p:nvPr/>
          </p:nvGrpSpPr>
          <p:grpSpPr>
            <a:xfrm>
              <a:off x="6705277" y="11117792"/>
              <a:ext cx="2508573" cy="1579996"/>
              <a:chOff x="5448312" y="11117792"/>
              <a:chExt cx="2508573" cy="1579996"/>
            </a:xfrm>
          </p:grpSpPr>
          <p:sp>
            <p:nvSpPr>
              <p:cNvPr id="109" name="object 24">
                <a:extLst>
                  <a:ext uri="{FF2B5EF4-FFF2-40B4-BE49-F238E27FC236}">
                    <a16:creationId xmlns:a16="http://schemas.microsoft.com/office/drawing/2014/main" id="{02C6CD3F-E84A-18EF-D52E-DEA97B3838C9}"/>
                  </a:ext>
                </a:extLst>
              </p:cNvPr>
              <p:cNvSpPr/>
              <p:nvPr/>
            </p:nvSpPr>
            <p:spPr>
              <a:xfrm>
                <a:off x="5448312" y="11504238"/>
                <a:ext cx="2508573" cy="1193550"/>
              </a:xfrm>
              <a:custGeom>
                <a:avLst/>
                <a:gdLst/>
                <a:ahLst/>
                <a:cxnLst/>
                <a:rect l="l" t="t" r="r" b="b"/>
                <a:pathLst>
                  <a:path w="3941445" h="586104">
                    <a:moveTo>
                      <a:pt x="0" y="585741"/>
                    </a:moveTo>
                    <a:lnTo>
                      <a:pt x="0" y="0"/>
                    </a:lnTo>
                    <a:lnTo>
                      <a:pt x="3941025" y="0"/>
                    </a:lnTo>
                    <a:lnTo>
                      <a:pt x="3941025" y="585741"/>
                    </a:lnTo>
                    <a:lnTo>
                      <a:pt x="0" y="585741"/>
                    </a:lnTo>
                    <a:close/>
                  </a:path>
                </a:pathLst>
              </a:custGeom>
              <a:solidFill>
                <a:srgbClr val="1E1916"/>
              </a:solidFill>
            </p:spPr>
            <p:txBody>
              <a:bodyPr wrap="square" lIns="0" tIns="0" rIns="0" bIns="0" rtlCol="0"/>
              <a:lstStyle/>
              <a:p>
                <a:pPr algn="ctr"/>
                <a:endParaRPr lang="en-US" sz="1000" b="1" dirty="0">
                  <a:solidFill>
                    <a:schemeClr val="bg1"/>
                  </a:solidFill>
                  <a:latin typeface="Arial Rounded MT Bold" panose="020F0704030504030204" pitchFamily="34" charset="0"/>
                </a:endParaRP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MARINE VESSELS</a:t>
                </a: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&amp; LOGISTICS</a:t>
                </a: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SUPPORT</a:t>
                </a:r>
                <a:endParaRPr b="1" dirty="0">
                  <a:solidFill>
                    <a:schemeClr val="bg1"/>
                  </a:solidFill>
                  <a:latin typeface="Arial Rounded MT Bold" panose="020F0704030504030204" pitchFamily="34" charset="0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E0322A57-4CC2-6FF3-3E20-99FF4119E79F}"/>
                  </a:ext>
                </a:extLst>
              </p:cNvPr>
              <p:cNvSpPr txBox="1"/>
              <p:nvPr/>
            </p:nvSpPr>
            <p:spPr>
              <a:xfrm>
                <a:off x="5452852" y="11117792"/>
                <a:ext cx="24995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 Rounded MT Bold" panose="020F0704030504030204" pitchFamily="34" charset="0"/>
                  </a:rPr>
                  <a:t>DANTIA OFF-SHORE</a:t>
                </a:r>
              </a:p>
            </p:txBody>
          </p:sp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AC89C0CE-72B5-A807-A430-4A370BD54953}"/>
                </a:ext>
              </a:extLst>
            </p:cNvPr>
            <p:cNvSpPr txBox="1"/>
            <p:nvPr/>
          </p:nvSpPr>
          <p:spPr>
            <a:xfrm>
              <a:off x="10737850" y="11143769"/>
              <a:ext cx="30576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 Rounded MT Bold" panose="020F0704030504030204" pitchFamily="34" charset="0"/>
                </a:rPr>
                <a:t>KNOXX EQUIPMENT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6D80208-C56A-D806-6072-8A9C00483447}"/>
                </a:ext>
              </a:extLst>
            </p:cNvPr>
            <p:cNvGrpSpPr/>
            <p:nvPr/>
          </p:nvGrpSpPr>
          <p:grpSpPr>
            <a:xfrm>
              <a:off x="13978280" y="11150600"/>
              <a:ext cx="2703170" cy="1600200"/>
              <a:chOff x="14522474" y="11150600"/>
              <a:chExt cx="2703170" cy="1600200"/>
            </a:xfrm>
          </p:grpSpPr>
          <p:sp>
            <p:nvSpPr>
              <p:cNvPr id="111" name="object 24">
                <a:extLst>
                  <a:ext uri="{FF2B5EF4-FFF2-40B4-BE49-F238E27FC236}">
                    <a16:creationId xmlns:a16="http://schemas.microsoft.com/office/drawing/2014/main" id="{D1AADC8B-F217-55B5-9ABC-D4BB7B9057CB}"/>
                  </a:ext>
                </a:extLst>
              </p:cNvPr>
              <p:cNvSpPr/>
              <p:nvPr/>
            </p:nvSpPr>
            <p:spPr>
              <a:xfrm>
                <a:off x="14563410" y="11599108"/>
                <a:ext cx="2558229" cy="1151692"/>
              </a:xfrm>
              <a:custGeom>
                <a:avLst/>
                <a:gdLst/>
                <a:ahLst/>
                <a:cxnLst/>
                <a:rect l="l" t="t" r="r" b="b"/>
                <a:pathLst>
                  <a:path w="3941445" h="586104">
                    <a:moveTo>
                      <a:pt x="0" y="585741"/>
                    </a:moveTo>
                    <a:lnTo>
                      <a:pt x="0" y="0"/>
                    </a:lnTo>
                    <a:lnTo>
                      <a:pt x="3941025" y="0"/>
                    </a:lnTo>
                    <a:lnTo>
                      <a:pt x="3941025" y="585741"/>
                    </a:lnTo>
                    <a:lnTo>
                      <a:pt x="0" y="585741"/>
                    </a:lnTo>
                    <a:close/>
                  </a:path>
                </a:pathLst>
              </a:custGeom>
              <a:solidFill>
                <a:srgbClr val="1E1916"/>
              </a:solidFill>
            </p:spPr>
            <p:txBody>
              <a:bodyPr wrap="square" lIns="0" tIns="0" rIns="0" bIns="0" rtlCol="0"/>
              <a:lstStyle/>
              <a:p>
                <a:pPr algn="ctr"/>
                <a:endParaRPr lang="en-US" sz="1000" b="1" dirty="0">
                  <a:solidFill>
                    <a:schemeClr val="bg1"/>
                  </a:solidFill>
                  <a:latin typeface="Arial Rounded MT Bold" panose="020F0704030504030204" pitchFamily="34" charset="0"/>
                </a:endParaRP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BONDED TRUCKING</a:t>
                </a: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&amp; WASTE SKIP</a:t>
                </a: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SUPPLY</a:t>
                </a:r>
                <a:endParaRPr b="1" dirty="0">
                  <a:solidFill>
                    <a:schemeClr val="bg1"/>
                  </a:solidFill>
                  <a:latin typeface="Arial Rounded MT Bold" panose="020F0704030504030204" pitchFamily="34" charset="0"/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7A68D251-951C-3D49-FA13-923199002203}"/>
                  </a:ext>
                </a:extLst>
              </p:cNvPr>
              <p:cNvSpPr txBox="1"/>
              <p:nvPr/>
            </p:nvSpPr>
            <p:spPr>
              <a:xfrm>
                <a:off x="14522474" y="11150600"/>
                <a:ext cx="27031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 Rounded MT Bold" panose="020F0704030504030204" pitchFamily="34" charset="0"/>
                  </a:rPr>
                  <a:t> DEL – WM SERVICES</a:t>
                </a:r>
              </a:p>
            </p:txBody>
          </p:sp>
        </p:grp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DCE37712-7BCE-D5F3-5C64-547B93493764}"/>
                </a:ext>
              </a:extLst>
            </p:cNvPr>
            <p:cNvSpPr txBox="1"/>
            <p:nvPr/>
          </p:nvSpPr>
          <p:spPr>
            <a:xfrm>
              <a:off x="249612" y="11134941"/>
              <a:ext cx="2297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Arial Rounded MT Bold" panose="020F0704030504030204" pitchFamily="34" charset="0"/>
                </a:rPr>
                <a:t>BOSKEL NIG. LTD.</a:t>
              </a: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35D6881F-FAFA-818B-ED3D-CABF0E0E5933}"/>
                </a:ext>
              </a:extLst>
            </p:cNvPr>
            <p:cNvGrpSpPr/>
            <p:nvPr/>
          </p:nvGrpSpPr>
          <p:grpSpPr>
            <a:xfrm>
              <a:off x="17214850" y="11148936"/>
              <a:ext cx="2809284" cy="1554619"/>
              <a:chOff x="16719313" y="12287345"/>
              <a:chExt cx="2846706" cy="1629642"/>
            </a:xfrm>
          </p:grpSpPr>
          <p:sp>
            <p:nvSpPr>
              <p:cNvPr id="112" name="object 24">
                <a:extLst>
                  <a:ext uri="{FF2B5EF4-FFF2-40B4-BE49-F238E27FC236}">
                    <a16:creationId xmlns:a16="http://schemas.microsoft.com/office/drawing/2014/main" id="{BA033A78-714B-3E86-DCC2-5C9D32AA542E}"/>
                  </a:ext>
                </a:extLst>
              </p:cNvPr>
              <p:cNvSpPr/>
              <p:nvPr/>
            </p:nvSpPr>
            <p:spPr>
              <a:xfrm>
                <a:off x="16841813" y="12703669"/>
                <a:ext cx="2652410" cy="1213318"/>
              </a:xfrm>
              <a:custGeom>
                <a:avLst/>
                <a:gdLst/>
                <a:ahLst/>
                <a:cxnLst/>
                <a:rect l="l" t="t" r="r" b="b"/>
                <a:pathLst>
                  <a:path w="3941445" h="586104">
                    <a:moveTo>
                      <a:pt x="0" y="585741"/>
                    </a:moveTo>
                    <a:lnTo>
                      <a:pt x="0" y="0"/>
                    </a:lnTo>
                    <a:lnTo>
                      <a:pt x="3941025" y="0"/>
                    </a:lnTo>
                    <a:lnTo>
                      <a:pt x="3941025" y="585741"/>
                    </a:lnTo>
                    <a:lnTo>
                      <a:pt x="0" y="585741"/>
                    </a:lnTo>
                    <a:close/>
                  </a:path>
                </a:pathLst>
              </a:custGeom>
              <a:solidFill>
                <a:srgbClr val="1E1916"/>
              </a:solidFill>
            </p:spPr>
            <p:txBody>
              <a:bodyPr wrap="square" lIns="0" tIns="0" rIns="0" bIns="0" rtlCol="0"/>
              <a:lstStyle/>
              <a:p>
                <a:pPr algn="ctr"/>
                <a:endParaRPr lang="en-US" sz="1000" b="1" dirty="0">
                  <a:solidFill>
                    <a:schemeClr val="bg1"/>
                  </a:solidFill>
                  <a:latin typeface="Arial Rounded MT Bold" panose="020F0704030504030204" pitchFamily="34" charset="0"/>
                </a:endParaRPr>
              </a:p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 Rounded MT Bold" panose="020F0704030504030204" pitchFamily="34" charset="0"/>
                  </a:rPr>
                  <a:t>LOCAL HEAVY EQUIPMENT &amp; VEHICLES SUPPLY</a:t>
                </a:r>
                <a:endParaRPr b="1" dirty="0">
                  <a:solidFill>
                    <a:schemeClr val="bg1"/>
                  </a:solidFill>
                  <a:latin typeface="Arial Rounded MT Bold" panose="020F0704030504030204" pitchFamily="34" charset="0"/>
                </a:endParaRP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9ED7E09F-5F72-0965-585E-5E9270241085}"/>
                  </a:ext>
                </a:extLst>
              </p:cNvPr>
              <p:cNvSpPr txBox="1"/>
              <p:nvPr/>
            </p:nvSpPr>
            <p:spPr>
              <a:xfrm>
                <a:off x="16719313" y="12287345"/>
                <a:ext cx="2846706" cy="387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 Rounded MT Bold" panose="020F0704030504030204" pitchFamily="34" charset="0"/>
                  </a:rPr>
                  <a:t>   EARNESTO GLOBAL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29796</TotalTime>
  <Words>126</Words>
  <Application>Microsoft Office PowerPoint</Application>
  <PresentationFormat>Custom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Arial Rounded MT Bold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Graphic1</dc:title>
  <dc:creator>DELL</dc:creator>
  <cp:lastModifiedBy>DELL</cp:lastModifiedBy>
  <cp:revision>13</cp:revision>
  <dcterms:created xsi:type="dcterms:W3CDTF">2025-05-31T15:19:10Z</dcterms:created>
  <dcterms:modified xsi:type="dcterms:W3CDTF">2026-08-02T19:59:34Z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2025-05-31T00:00:00Z</vt:filetime>
  </property>
  <property fmtid="{D5CDD505-2E9C-101B-9397-08002B2CF9AE}" pid="3" name="Creator">
    <vt:lpwstr>CorelDRAW Version 12.0</vt:lpwstr>
  </property>
  <property fmtid="{D5CDD505-2E9C-101B-9397-08002B2CF9AE}" pid="4" name="LastSaved">
    <vt:filetime>2025-05-31T00:00:00Z</vt:filetime>
  </property>
  <property fmtid="{D5CDD505-2E9C-101B-9397-08002B2CF9AE}" pid="5" name="Producer">
    <vt:lpwstr>Corel PDF Engine Version 1.0.0.458</vt:lpwstr>
  </property>
</Properties>
</file>