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3" r:id="rId1"/>
  </p:sldMasterIdLst>
  <p:notesMasterIdLst>
    <p:notesMasterId r:id="rId3"/>
  </p:notesMasterIdLst>
  <p:sldIdLst>
    <p:sldId id="256" r:id="rId2"/>
  </p:sldIdLst>
  <p:sldSz cx="20104100" cy="14224000"/>
  <p:notesSz cx="20104100" cy="14224000"/>
  <p:embeddedFontLst>
    <p:embeddedFont>
      <p:font typeface="Arial Black" panose="020B0A04020102020204" pitchFamily="34" charset="0"/>
      <p:bold r:id="rId4"/>
    </p:embeddedFont>
    <p:embeddedFont>
      <p:font typeface="Arial Rounded MT Bold" panose="020F0704030504030204" pitchFamily="34" charset="0"/>
      <p:regular r:id="rId5"/>
    </p:embeddedFont>
    <p:embeddedFont>
      <p:font typeface="Verdana" panose="020B0604030504040204" pitchFamily="34" charset="0"/>
      <p:regular r:id="rId6"/>
      <p:bold r:id="rId7"/>
      <p:italic r:id="rId8"/>
      <p:boldItalic r:id="rId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43" d="100"/>
          <a:sy n="43" d="100"/>
        </p:scale>
        <p:origin x="1061" y="-41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viewProps" Target="viewProps.xml"/><Relationship Id="rId5" Type="http://schemas.openxmlformats.org/officeDocument/2006/relationships/font" Target="fonts/font2.fntdata"/><Relationship Id="rId10" Type="http://schemas.openxmlformats.org/officeDocument/2006/relationships/presProps" Target="presProps.xml"/><Relationship Id="rId4" Type="http://schemas.openxmlformats.org/officeDocument/2006/relationships/font" Target="fonts/font1.fntdata"/><Relationship Id="rId9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351350" y="1066800"/>
            <a:ext cx="13403400" cy="5334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2010400" y="6756400"/>
            <a:ext cx="16083275" cy="64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:notes"/>
          <p:cNvSpPr txBox="1">
            <a:spLocks noGrp="1"/>
          </p:cNvSpPr>
          <p:nvPr>
            <p:ph type="body" idx="1"/>
          </p:nvPr>
        </p:nvSpPr>
        <p:spPr>
          <a:xfrm>
            <a:off x="2010400" y="6756400"/>
            <a:ext cx="16083275" cy="64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283325" y="1066800"/>
            <a:ext cx="7539038" cy="5334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>
            <a:spLocks noGrp="1"/>
          </p:cNvSpPr>
          <p:nvPr>
            <p:ph type="title"/>
          </p:nvPr>
        </p:nvSpPr>
        <p:spPr>
          <a:xfrm>
            <a:off x="5459646" y="874012"/>
            <a:ext cx="13317219" cy="1080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500" b="0" i="0">
                <a:solidFill>
                  <a:srgbClr val="1E1916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body" idx="1"/>
          </p:nvPr>
        </p:nvSpPr>
        <p:spPr>
          <a:xfrm>
            <a:off x="1005205" y="3271520"/>
            <a:ext cx="18093690" cy="9387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6835394" y="13228320"/>
            <a:ext cx="6433312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1005205" y="13228320"/>
            <a:ext cx="4623943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ldNum" idx="12"/>
          </p:nvPr>
        </p:nvSpPr>
        <p:spPr>
          <a:xfrm>
            <a:off x="14474953" y="13228320"/>
            <a:ext cx="4623943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>
            <a:spLocks noGrp="1"/>
          </p:cNvSpPr>
          <p:nvPr>
            <p:ph type="ctrTitle"/>
          </p:nvPr>
        </p:nvSpPr>
        <p:spPr>
          <a:xfrm>
            <a:off x="1507807" y="4409440"/>
            <a:ext cx="17088486" cy="2987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500" b="0" i="0">
                <a:solidFill>
                  <a:srgbClr val="1E1916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ubTitle" idx="1"/>
          </p:nvPr>
        </p:nvSpPr>
        <p:spPr>
          <a:xfrm>
            <a:off x="3015615" y="7965440"/>
            <a:ext cx="14072870" cy="35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6835394" y="13228320"/>
            <a:ext cx="6433312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1005205" y="13228320"/>
            <a:ext cx="4623943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14474953" y="13228320"/>
            <a:ext cx="4623943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 txBox="1">
            <a:spLocks noGrp="1"/>
          </p:cNvSpPr>
          <p:nvPr>
            <p:ph type="title"/>
          </p:nvPr>
        </p:nvSpPr>
        <p:spPr>
          <a:xfrm>
            <a:off x="5459646" y="874012"/>
            <a:ext cx="13317219" cy="1080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500" b="0" i="0">
                <a:solidFill>
                  <a:srgbClr val="1E1916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body" idx="1"/>
          </p:nvPr>
        </p:nvSpPr>
        <p:spPr>
          <a:xfrm>
            <a:off x="1005205" y="3271520"/>
            <a:ext cx="8745284" cy="9387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2"/>
          </p:nvPr>
        </p:nvSpPr>
        <p:spPr>
          <a:xfrm>
            <a:off x="10353611" y="3271520"/>
            <a:ext cx="8745284" cy="9387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ftr" idx="11"/>
          </p:nvPr>
        </p:nvSpPr>
        <p:spPr>
          <a:xfrm>
            <a:off x="6835394" y="13228320"/>
            <a:ext cx="6433312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dt" idx="10"/>
          </p:nvPr>
        </p:nvSpPr>
        <p:spPr>
          <a:xfrm>
            <a:off x="1005205" y="13228320"/>
            <a:ext cx="4623943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14474953" y="13228320"/>
            <a:ext cx="4623943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5459646" y="874012"/>
            <a:ext cx="13317219" cy="1080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500" b="0" i="0">
                <a:solidFill>
                  <a:srgbClr val="1E1916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ftr" idx="11"/>
          </p:nvPr>
        </p:nvSpPr>
        <p:spPr>
          <a:xfrm>
            <a:off x="6835394" y="13228320"/>
            <a:ext cx="6433312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dt" idx="10"/>
          </p:nvPr>
        </p:nvSpPr>
        <p:spPr>
          <a:xfrm>
            <a:off x="1005205" y="13228320"/>
            <a:ext cx="4623943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14474953" y="13228320"/>
            <a:ext cx="4623943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ftr" idx="11"/>
          </p:nvPr>
        </p:nvSpPr>
        <p:spPr>
          <a:xfrm>
            <a:off x="6835394" y="13228320"/>
            <a:ext cx="6433312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dt" idx="10"/>
          </p:nvPr>
        </p:nvSpPr>
        <p:spPr>
          <a:xfrm>
            <a:off x="1005205" y="13228320"/>
            <a:ext cx="4623943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14474953" y="13228320"/>
            <a:ext cx="4623943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0" y="0"/>
            <a:ext cx="20104100" cy="14220190"/>
          </a:xfrm>
          <a:custGeom>
            <a:avLst/>
            <a:gdLst/>
            <a:ahLst/>
            <a:cxnLst/>
            <a:rect l="l" t="t" r="r" b="b"/>
            <a:pathLst>
              <a:path w="20104100" h="14220190" extrusionOk="0">
                <a:moveTo>
                  <a:pt x="0" y="0"/>
                </a:moveTo>
                <a:lnTo>
                  <a:pt x="20104099" y="0"/>
                </a:lnTo>
                <a:lnTo>
                  <a:pt x="20104099" y="14219972"/>
                </a:lnTo>
                <a:lnTo>
                  <a:pt x="0" y="14219972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1E191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5459646" y="874012"/>
            <a:ext cx="13317219" cy="1080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500" b="0" i="0" u="none" strike="noStrike" cap="none">
                <a:solidFill>
                  <a:srgbClr val="1E1916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1005205" y="3271520"/>
            <a:ext cx="18093690" cy="9387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6835394" y="13228320"/>
            <a:ext cx="6433312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dt" idx="10"/>
          </p:nvPr>
        </p:nvSpPr>
        <p:spPr>
          <a:xfrm>
            <a:off x="1005205" y="13228320"/>
            <a:ext cx="4623943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sldNum" idx="12"/>
          </p:nvPr>
        </p:nvSpPr>
        <p:spPr>
          <a:xfrm>
            <a:off x="14474953" y="13228320"/>
            <a:ext cx="4623943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7"/>
          <p:cNvSpPr txBox="1">
            <a:spLocks noGrp="1"/>
          </p:cNvSpPr>
          <p:nvPr>
            <p:ph type="title"/>
          </p:nvPr>
        </p:nvSpPr>
        <p:spPr>
          <a:xfrm>
            <a:off x="3026317" y="257567"/>
            <a:ext cx="13227295" cy="18319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350" rIns="0" bIns="0" anchor="t" anchorCtr="0">
            <a:spAutoFit/>
          </a:bodyPr>
          <a:lstStyle/>
          <a:p>
            <a:pPr marR="5080" lvl="0" indent="12700" algn="ctr" rtl="0">
              <a:lnSpc>
                <a:spcPct val="116285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2500" dirty="0"/>
            </a:br>
            <a:r>
              <a:rPr lang="en-US" sz="2500" dirty="0"/>
              <a:t>FIGURE  2</a:t>
            </a:r>
            <a:br>
              <a:rPr lang="en-US" sz="2500" dirty="0"/>
            </a:br>
            <a:r>
              <a:rPr lang="en-US" sz="2500" dirty="0"/>
              <a:t>SWDA – RAEC 18-TANKS – NME / SEMI-AUTO TANK CLEANING,</a:t>
            </a:r>
            <a:br>
              <a:rPr lang="en-US" sz="2500" dirty="0"/>
            </a:br>
            <a:r>
              <a:rPr lang="en-US" sz="2500" dirty="0"/>
              <a:t>SLUDGE TREATMENT &amp; OIL RECOVERY – SITE HSE TEAM ORGANOGRAM</a:t>
            </a:r>
            <a:endParaRPr sz="2500" dirty="0"/>
          </a:p>
        </p:txBody>
      </p: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A640CBD3-E249-9956-C835-AD29D8501562}"/>
              </a:ext>
            </a:extLst>
          </p:cNvPr>
          <p:cNvGrpSpPr/>
          <p:nvPr/>
        </p:nvGrpSpPr>
        <p:grpSpPr>
          <a:xfrm>
            <a:off x="4872593" y="2640366"/>
            <a:ext cx="9409111" cy="8083678"/>
            <a:chOff x="4872593" y="2640366"/>
            <a:chExt cx="9409111" cy="8083678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EB0E46DD-3EFA-A842-DFAF-3AA67DEA85F5}"/>
                </a:ext>
              </a:extLst>
            </p:cNvPr>
            <p:cNvGrpSpPr/>
            <p:nvPr/>
          </p:nvGrpSpPr>
          <p:grpSpPr>
            <a:xfrm>
              <a:off x="4872593" y="2640366"/>
              <a:ext cx="9409111" cy="8083678"/>
              <a:chOff x="4872593" y="2640366"/>
              <a:chExt cx="9409111" cy="8083678"/>
            </a:xfrm>
          </p:grpSpPr>
          <p:sp>
            <p:nvSpPr>
              <p:cNvPr id="20" name="Google Shape;62;p7">
                <a:extLst>
                  <a:ext uri="{FF2B5EF4-FFF2-40B4-BE49-F238E27FC236}">
                    <a16:creationId xmlns:a16="http://schemas.microsoft.com/office/drawing/2014/main" id="{B3A68E70-30CD-0D40-84EB-BC52DFD5891F}"/>
                  </a:ext>
                </a:extLst>
              </p:cNvPr>
              <p:cNvSpPr/>
              <p:nvPr/>
            </p:nvSpPr>
            <p:spPr>
              <a:xfrm>
                <a:off x="7730669" y="6854339"/>
                <a:ext cx="923382" cy="63415"/>
              </a:xfrm>
              <a:custGeom>
                <a:avLst/>
                <a:gdLst/>
                <a:ahLst/>
                <a:cxnLst/>
                <a:rect l="l" t="t" r="r" b="b"/>
                <a:pathLst>
                  <a:path w="664209" h="120000" extrusionOk="0">
                    <a:moveTo>
                      <a:pt x="0" y="0"/>
                    </a:moveTo>
                    <a:lnTo>
                      <a:pt x="663596" y="0"/>
                    </a:lnTo>
                  </a:path>
                </a:pathLst>
              </a:custGeom>
              <a:noFill/>
              <a:ln w="12700" cap="flat" cmpd="sng">
                <a:solidFill>
                  <a:srgbClr val="1E191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/>
              </a:p>
            </p:txBody>
          </p:sp>
          <p:sp>
            <p:nvSpPr>
              <p:cNvPr id="169" name="Google Shape;115;p7">
                <a:extLst>
                  <a:ext uri="{FF2B5EF4-FFF2-40B4-BE49-F238E27FC236}">
                    <a16:creationId xmlns:a16="http://schemas.microsoft.com/office/drawing/2014/main" id="{3EFECAC6-F53C-7A63-AE64-804A4A7ADF48}"/>
                  </a:ext>
                </a:extLst>
              </p:cNvPr>
              <p:cNvSpPr/>
              <p:nvPr/>
            </p:nvSpPr>
            <p:spPr>
              <a:xfrm>
                <a:off x="13275862" y="7602972"/>
                <a:ext cx="8255" cy="462915"/>
              </a:xfrm>
              <a:custGeom>
                <a:avLst/>
                <a:gdLst/>
                <a:ahLst/>
                <a:cxnLst/>
                <a:rect l="l" t="t" r="r" b="b"/>
                <a:pathLst>
                  <a:path w="8255" h="462915" extrusionOk="0">
                    <a:moveTo>
                      <a:pt x="0" y="462604"/>
                    </a:moveTo>
                    <a:lnTo>
                      <a:pt x="8019" y="462604"/>
                    </a:lnTo>
                    <a:lnTo>
                      <a:pt x="8019" y="0"/>
                    </a:lnTo>
                    <a:lnTo>
                      <a:pt x="0" y="0"/>
                    </a:lnTo>
                    <a:lnTo>
                      <a:pt x="0" y="462604"/>
                    </a:lnTo>
                    <a:close/>
                  </a:path>
                </a:pathLst>
              </a:custGeom>
              <a:solidFill>
                <a:srgbClr val="1E1916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/>
              </a:p>
            </p:txBody>
          </p:sp>
          <p:sp>
            <p:nvSpPr>
              <p:cNvPr id="168" name="Google Shape;115;p7">
                <a:extLst>
                  <a:ext uri="{FF2B5EF4-FFF2-40B4-BE49-F238E27FC236}">
                    <a16:creationId xmlns:a16="http://schemas.microsoft.com/office/drawing/2014/main" id="{7AE61B7D-DA29-C346-0B63-C8D0DADFCFAB}"/>
                  </a:ext>
                </a:extLst>
              </p:cNvPr>
              <p:cNvSpPr/>
              <p:nvPr/>
            </p:nvSpPr>
            <p:spPr>
              <a:xfrm>
                <a:off x="11455958" y="7608653"/>
                <a:ext cx="8255" cy="462915"/>
              </a:xfrm>
              <a:custGeom>
                <a:avLst/>
                <a:gdLst/>
                <a:ahLst/>
                <a:cxnLst/>
                <a:rect l="l" t="t" r="r" b="b"/>
                <a:pathLst>
                  <a:path w="8255" h="462915" extrusionOk="0">
                    <a:moveTo>
                      <a:pt x="0" y="462604"/>
                    </a:moveTo>
                    <a:lnTo>
                      <a:pt x="8019" y="462604"/>
                    </a:lnTo>
                    <a:lnTo>
                      <a:pt x="8019" y="0"/>
                    </a:lnTo>
                    <a:lnTo>
                      <a:pt x="0" y="0"/>
                    </a:lnTo>
                    <a:lnTo>
                      <a:pt x="0" y="462604"/>
                    </a:lnTo>
                    <a:close/>
                  </a:path>
                </a:pathLst>
              </a:custGeom>
              <a:solidFill>
                <a:srgbClr val="1E1916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/>
              </a:p>
            </p:txBody>
          </p:sp>
          <p:sp>
            <p:nvSpPr>
              <p:cNvPr id="43" name="Google Shape;115;p7">
                <a:extLst>
                  <a:ext uri="{FF2B5EF4-FFF2-40B4-BE49-F238E27FC236}">
                    <a16:creationId xmlns:a16="http://schemas.microsoft.com/office/drawing/2014/main" id="{43B26C36-89C4-CDDD-CFCC-07CE235F8F24}"/>
                  </a:ext>
                </a:extLst>
              </p:cNvPr>
              <p:cNvSpPr/>
              <p:nvPr/>
            </p:nvSpPr>
            <p:spPr>
              <a:xfrm>
                <a:off x="7809947" y="7596528"/>
                <a:ext cx="8255" cy="462915"/>
              </a:xfrm>
              <a:custGeom>
                <a:avLst/>
                <a:gdLst/>
                <a:ahLst/>
                <a:cxnLst/>
                <a:rect l="l" t="t" r="r" b="b"/>
                <a:pathLst>
                  <a:path w="8255" h="462915" extrusionOk="0">
                    <a:moveTo>
                      <a:pt x="0" y="462604"/>
                    </a:moveTo>
                    <a:lnTo>
                      <a:pt x="8019" y="462604"/>
                    </a:lnTo>
                    <a:lnTo>
                      <a:pt x="8019" y="0"/>
                    </a:lnTo>
                    <a:lnTo>
                      <a:pt x="0" y="0"/>
                    </a:lnTo>
                    <a:lnTo>
                      <a:pt x="0" y="462604"/>
                    </a:lnTo>
                    <a:close/>
                  </a:path>
                </a:pathLst>
              </a:custGeom>
              <a:solidFill>
                <a:srgbClr val="1E1916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/>
              </a:p>
            </p:txBody>
          </p:sp>
          <p:sp>
            <p:nvSpPr>
              <p:cNvPr id="42" name="Google Shape;115;p7">
                <a:extLst>
                  <a:ext uri="{FF2B5EF4-FFF2-40B4-BE49-F238E27FC236}">
                    <a16:creationId xmlns:a16="http://schemas.microsoft.com/office/drawing/2014/main" id="{6F181891-F8F1-ED41-8E1D-FE332634BBBA}"/>
                  </a:ext>
                </a:extLst>
              </p:cNvPr>
              <p:cNvSpPr/>
              <p:nvPr/>
            </p:nvSpPr>
            <p:spPr>
              <a:xfrm>
                <a:off x="5884740" y="7593424"/>
                <a:ext cx="8255" cy="462915"/>
              </a:xfrm>
              <a:custGeom>
                <a:avLst/>
                <a:gdLst/>
                <a:ahLst/>
                <a:cxnLst/>
                <a:rect l="l" t="t" r="r" b="b"/>
                <a:pathLst>
                  <a:path w="8255" h="462915" extrusionOk="0">
                    <a:moveTo>
                      <a:pt x="0" y="462604"/>
                    </a:moveTo>
                    <a:lnTo>
                      <a:pt x="8019" y="462604"/>
                    </a:lnTo>
                    <a:lnTo>
                      <a:pt x="8019" y="0"/>
                    </a:lnTo>
                    <a:lnTo>
                      <a:pt x="0" y="0"/>
                    </a:lnTo>
                    <a:lnTo>
                      <a:pt x="0" y="462604"/>
                    </a:lnTo>
                    <a:close/>
                  </a:path>
                </a:pathLst>
              </a:custGeom>
              <a:solidFill>
                <a:srgbClr val="1E1916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/>
              </a:p>
            </p:txBody>
          </p:sp>
          <p:sp>
            <p:nvSpPr>
              <p:cNvPr id="30" name="Google Shape;130;p7">
                <a:extLst>
                  <a:ext uri="{FF2B5EF4-FFF2-40B4-BE49-F238E27FC236}">
                    <a16:creationId xmlns:a16="http://schemas.microsoft.com/office/drawing/2014/main" id="{2FFF3522-3962-170B-6CE9-A3D33E127BBD}"/>
                  </a:ext>
                </a:extLst>
              </p:cNvPr>
              <p:cNvSpPr/>
              <p:nvPr/>
            </p:nvSpPr>
            <p:spPr>
              <a:xfrm>
                <a:off x="12660876" y="7897668"/>
                <a:ext cx="1274655" cy="909320"/>
              </a:xfrm>
              <a:custGeom>
                <a:avLst/>
                <a:gdLst/>
                <a:ahLst/>
                <a:cxnLst/>
                <a:rect l="l" t="t" r="r" b="b"/>
                <a:pathLst>
                  <a:path w="1215389" h="919479" extrusionOk="0">
                    <a:moveTo>
                      <a:pt x="0" y="0"/>
                    </a:moveTo>
                    <a:lnTo>
                      <a:pt x="1214803" y="0"/>
                    </a:lnTo>
                    <a:lnTo>
                      <a:pt x="1214803" y="919083"/>
                    </a:lnTo>
                    <a:lnTo>
                      <a:pt x="0" y="91908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00"/>
              </a:solidFill>
              <a:ln w="9525" cap="flat" cmpd="sng">
                <a:solidFill>
                  <a:srgbClr val="1E191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/>
              </a:p>
            </p:txBody>
          </p:sp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20F4254C-C7E2-D5B2-0107-75F5CB37D6B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30751" y="3720662"/>
                <a:ext cx="35664" cy="569423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Google Shape;129;p7">
                <a:extLst>
                  <a:ext uri="{FF2B5EF4-FFF2-40B4-BE49-F238E27FC236}">
                    <a16:creationId xmlns:a16="http://schemas.microsoft.com/office/drawing/2014/main" id="{02BEDEC8-CB62-3DF5-F41A-E53314020EE8}"/>
                  </a:ext>
                </a:extLst>
              </p:cNvPr>
              <p:cNvSpPr/>
              <p:nvPr/>
            </p:nvSpPr>
            <p:spPr>
              <a:xfrm>
                <a:off x="8945441" y="7887508"/>
                <a:ext cx="1215390" cy="919480"/>
              </a:xfrm>
              <a:custGeom>
                <a:avLst/>
                <a:gdLst/>
                <a:ahLst/>
                <a:cxnLst/>
                <a:rect l="l" t="t" r="r" b="b"/>
                <a:pathLst>
                  <a:path w="1215389" h="919479" extrusionOk="0">
                    <a:moveTo>
                      <a:pt x="1214803" y="0"/>
                    </a:moveTo>
                    <a:lnTo>
                      <a:pt x="0" y="0"/>
                    </a:lnTo>
                    <a:lnTo>
                      <a:pt x="0" y="919083"/>
                    </a:lnTo>
                    <a:lnTo>
                      <a:pt x="1214803" y="919083"/>
                    </a:lnTo>
                    <a:lnTo>
                      <a:pt x="1214803" y="0"/>
                    </a:lnTo>
                    <a:close/>
                  </a:path>
                </a:pathLst>
              </a:custGeom>
              <a:solidFill>
                <a:srgbClr val="FFF400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/>
              </a:p>
            </p:txBody>
          </p:sp>
          <p:sp>
            <p:nvSpPr>
              <p:cNvPr id="14" name="Google Shape;64;p7">
                <a:extLst>
                  <a:ext uri="{FF2B5EF4-FFF2-40B4-BE49-F238E27FC236}">
                    <a16:creationId xmlns:a16="http://schemas.microsoft.com/office/drawing/2014/main" id="{B3E0DCC6-62E2-0CF9-1793-F07881E0E8A6}"/>
                  </a:ext>
                </a:extLst>
              </p:cNvPr>
              <p:cNvSpPr/>
              <p:nvPr/>
            </p:nvSpPr>
            <p:spPr>
              <a:xfrm>
                <a:off x="6911399" y="5708543"/>
                <a:ext cx="5397041" cy="194404"/>
              </a:xfrm>
              <a:custGeom>
                <a:avLst/>
                <a:gdLst/>
                <a:ahLst/>
                <a:cxnLst/>
                <a:rect l="l" t="t" r="r" b="b"/>
                <a:pathLst>
                  <a:path w="658495" h="120000" extrusionOk="0">
                    <a:moveTo>
                      <a:pt x="0" y="0"/>
                    </a:moveTo>
                    <a:lnTo>
                      <a:pt x="657921" y="0"/>
                    </a:lnTo>
                  </a:path>
                </a:pathLst>
              </a:custGeom>
              <a:noFill/>
              <a:ln w="28575" cap="flat" cmpd="sng">
                <a:solidFill>
                  <a:srgbClr val="1E191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/>
              </a:p>
            </p:txBody>
          </p:sp>
          <p:grpSp>
            <p:nvGrpSpPr>
              <p:cNvPr id="46" name="Google Shape;46;p7"/>
              <p:cNvGrpSpPr/>
              <p:nvPr/>
            </p:nvGrpSpPr>
            <p:grpSpPr>
              <a:xfrm>
                <a:off x="5887102" y="6503570"/>
                <a:ext cx="5523860" cy="661681"/>
                <a:chOff x="2393671" y="6526357"/>
                <a:chExt cx="5523860" cy="661681"/>
              </a:xfrm>
            </p:grpSpPr>
            <p:sp>
              <p:nvSpPr>
                <p:cNvPr id="62" name="Google Shape;62;p7"/>
                <p:cNvSpPr/>
                <p:nvPr/>
              </p:nvSpPr>
              <p:spPr>
                <a:xfrm>
                  <a:off x="6994149" y="6861984"/>
                  <a:ext cx="923382" cy="634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4209" h="120000" extrusionOk="0">
                      <a:moveTo>
                        <a:pt x="0" y="0"/>
                      </a:moveTo>
                      <a:lnTo>
                        <a:pt x="663596" y="0"/>
                      </a:lnTo>
                    </a:path>
                  </a:pathLst>
                </a:custGeom>
                <a:noFill/>
                <a:ln w="12700" cap="flat" cmpd="sng">
                  <a:solidFill>
                    <a:srgbClr val="1E191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200"/>
                </a:p>
              </p:txBody>
            </p:sp>
            <p:sp>
              <p:nvSpPr>
                <p:cNvPr id="65" name="Google Shape;65;p7"/>
                <p:cNvSpPr/>
                <p:nvPr/>
              </p:nvSpPr>
              <p:spPr>
                <a:xfrm>
                  <a:off x="2402167" y="6526357"/>
                  <a:ext cx="1869439" cy="6616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9439" h="661670" extrusionOk="0">
                      <a:moveTo>
                        <a:pt x="1869057" y="0"/>
                      </a:moveTo>
                      <a:lnTo>
                        <a:pt x="0" y="0"/>
                      </a:lnTo>
                      <a:lnTo>
                        <a:pt x="0" y="661293"/>
                      </a:lnTo>
                      <a:lnTo>
                        <a:pt x="1869057" y="661293"/>
                      </a:lnTo>
                      <a:lnTo>
                        <a:pt x="1869057" y="0"/>
                      </a:lnTo>
                      <a:close/>
                    </a:path>
                  </a:pathLst>
                </a:custGeom>
                <a:solidFill>
                  <a:srgbClr val="FFF400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200" dirty="0"/>
                </a:p>
              </p:txBody>
            </p:sp>
            <p:sp>
              <p:nvSpPr>
                <p:cNvPr id="66" name="Google Shape;66;p7"/>
                <p:cNvSpPr/>
                <p:nvPr/>
              </p:nvSpPr>
              <p:spPr>
                <a:xfrm>
                  <a:off x="2393671" y="6526368"/>
                  <a:ext cx="1869439" cy="6616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9439" h="661670" extrusionOk="0">
                      <a:moveTo>
                        <a:pt x="0" y="0"/>
                      </a:moveTo>
                      <a:lnTo>
                        <a:pt x="1869057" y="0"/>
                      </a:lnTo>
                      <a:lnTo>
                        <a:pt x="1869057" y="661293"/>
                      </a:lnTo>
                      <a:lnTo>
                        <a:pt x="0" y="66129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rgbClr val="1E191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200"/>
                </a:p>
              </p:txBody>
            </p:sp>
          </p:grpSp>
          <p:sp>
            <p:nvSpPr>
              <p:cNvPr id="79" name="Google Shape;79;p7"/>
              <p:cNvSpPr txBox="1"/>
              <p:nvPr/>
            </p:nvSpPr>
            <p:spPr>
              <a:xfrm>
                <a:off x="8229600" y="5195822"/>
                <a:ext cx="2618492" cy="1119261"/>
              </a:xfrm>
              <a:prstGeom prst="rect">
                <a:avLst/>
              </a:prstGeom>
              <a:solidFill>
                <a:srgbClr val="FFF400"/>
              </a:solidFill>
              <a:ln w="19050">
                <a:solidFill>
                  <a:schemeClr val="tx1"/>
                </a:solidFill>
              </a:ln>
            </p:spPr>
            <p:txBody>
              <a:bodyPr spcFirstLastPara="1" wrap="square" lIns="0" tIns="39350" rIns="0" bIns="0" anchor="t" anchorCtr="0">
                <a:spAutoFit/>
              </a:bodyPr>
              <a:lstStyle/>
              <a:p>
                <a:pPr marL="212090" marR="203200" lvl="0" indent="0" algn="ctr" rtl="0">
                  <a:lnSpc>
                    <a:spcPct val="11538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sz="600" dirty="0">
                  <a:solidFill>
                    <a:srgbClr val="FFFFFF"/>
                  </a:solidFill>
                  <a:highlight>
                    <a:srgbClr val="FFF400"/>
                  </a:highlight>
                  <a:latin typeface="Arial Black"/>
                  <a:ea typeface="Arial Black"/>
                  <a:cs typeface="Arial Black"/>
                  <a:sym typeface="Arial Black"/>
                </a:endParaRPr>
              </a:p>
              <a:p>
                <a:pPr marL="212090" marR="203200" lvl="0" indent="0" algn="ctr" rtl="0">
                  <a:lnSpc>
                    <a:spcPct val="11538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dirty="0">
                    <a:solidFill>
                      <a:schemeClr val="tx1"/>
                    </a:solidFill>
                    <a:highlight>
                      <a:srgbClr val="FFF400"/>
                    </a:highlight>
                    <a:latin typeface="Arial Black"/>
                    <a:ea typeface="Arial Black"/>
                    <a:cs typeface="Arial Black"/>
                    <a:sym typeface="Arial Black"/>
                  </a:rPr>
                  <a:t>ENGR. NED JESSUP, P. E.</a:t>
                </a:r>
              </a:p>
              <a:p>
                <a:pPr marL="212090" marR="203200" lvl="0" indent="0" algn="ctr" rtl="0">
                  <a:lnSpc>
                    <a:spcPct val="11538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sz="800" dirty="0">
                  <a:solidFill>
                    <a:schemeClr val="tx1"/>
                  </a:solidFill>
                  <a:highlight>
                    <a:srgbClr val="FFF400"/>
                  </a:highlight>
                  <a:latin typeface="Arial Black"/>
                  <a:ea typeface="Arial Black"/>
                  <a:cs typeface="Arial Black"/>
                  <a:sym typeface="Arial Black"/>
                </a:endParaRPr>
              </a:p>
              <a:p>
                <a:pPr marL="212090" marR="203200" lvl="0" indent="0" algn="ctr" rtl="0">
                  <a:lnSpc>
                    <a:spcPct val="11538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dirty="0">
                    <a:solidFill>
                      <a:schemeClr val="tx1"/>
                    </a:solidFill>
                    <a:highlight>
                      <a:srgbClr val="FFF400"/>
                    </a:highlight>
                    <a:latin typeface="Arial Black"/>
                    <a:ea typeface="Arial Black"/>
                    <a:cs typeface="Arial Black"/>
                    <a:sym typeface="Arial Black"/>
                  </a:rPr>
                  <a:t>SWDA COO / ED – PROJECT HSE DIRECTOR</a:t>
                </a:r>
              </a:p>
              <a:p>
                <a:pPr marL="212090" marR="203200" lvl="0" indent="0" algn="ctr" rtl="0">
                  <a:lnSpc>
                    <a:spcPct val="11538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 dirty="0">
                  <a:highlight>
                    <a:srgbClr val="FFF400"/>
                  </a:highlight>
                  <a:latin typeface="Arial Black"/>
                  <a:ea typeface="Arial Black"/>
                  <a:cs typeface="Arial Black"/>
                  <a:sym typeface="Arial Black"/>
                </a:endParaRPr>
              </a:p>
            </p:txBody>
          </p: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DB761A88-D566-3533-3AC4-F3DFAC392CE0}"/>
                  </a:ext>
                </a:extLst>
              </p:cNvPr>
              <p:cNvGrpSpPr/>
              <p:nvPr/>
            </p:nvGrpSpPr>
            <p:grpSpPr>
              <a:xfrm>
                <a:off x="11384856" y="6497208"/>
                <a:ext cx="1975040" cy="661670"/>
                <a:chOff x="11153636" y="5761487"/>
                <a:chExt cx="1975040" cy="661670"/>
              </a:xfrm>
            </p:grpSpPr>
            <p:grpSp>
              <p:nvGrpSpPr>
                <p:cNvPr id="82" name="Google Shape;82;p7"/>
                <p:cNvGrpSpPr/>
                <p:nvPr/>
              </p:nvGrpSpPr>
              <p:grpSpPr>
                <a:xfrm>
                  <a:off x="11153636" y="5761487"/>
                  <a:ext cx="1975040" cy="661670"/>
                  <a:chOff x="7642486" y="5759112"/>
                  <a:chExt cx="1975040" cy="661670"/>
                </a:xfrm>
              </p:grpSpPr>
              <p:sp>
                <p:nvSpPr>
                  <p:cNvPr id="83" name="Google Shape;83;p7"/>
                  <p:cNvSpPr/>
                  <p:nvPr/>
                </p:nvSpPr>
                <p:spPr>
                  <a:xfrm>
                    <a:off x="7642486" y="5759112"/>
                    <a:ext cx="1975040" cy="6616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69440" h="661670" extrusionOk="0">
                        <a:moveTo>
                          <a:pt x="1869055" y="0"/>
                        </a:moveTo>
                        <a:lnTo>
                          <a:pt x="0" y="0"/>
                        </a:lnTo>
                        <a:lnTo>
                          <a:pt x="0" y="661293"/>
                        </a:lnTo>
                        <a:lnTo>
                          <a:pt x="1869055" y="661293"/>
                        </a:lnTo>
                        <a:lnTo>
                          <a:pt x="1869055" y="0"/>
                        </a:lnTo>
                        <a:close/>
                      </a:path>
                    </a:pathLst>
                  </a:custGeom>
                  <a:solidFill>
                    <a:srgbClr val="FFF400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200"/>
                  </a:p>
                </p:txBody>
              </p:sp>
              <p:sp>
                <p:nvSpPr>
                  <p:cNvPr id="84" name="Google Shape;84;p7"/>
                  <p:cNvSpPr/>
                  <p:nvPr/>
                </p:nvSpPr>
                <p:spPr>
                  <a:xfrm>
                    <a:off x="7642486" y="5759112"/>
                    <a:ext cx="1973792" cy="6616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69440" h="661670" extrusionOk="0">
                        <a:moveTo>
                          <a:pt x="0" y="0"/>
                        </a:moveTo>
                        <a:lnTo>
                          <a:pt x="1869055" y="0"/>
                        </a:lnTo>
                        <a:lnTo>
                          <a:pt x="1869055" y="661293"/>
                        </a:lnTo>
                        <a:lnTo>
                          <a:pt x="0" y="66129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noFill/>
                  <a:ln w="9525" cap="flat" cmpd="sng">
                    <a:solidFill>
                      <a:srgbClr val="1E191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200"/>
                  </a:p>
                </p:txBody>
              </p:sp>
            </p:grpSp>
            <p:sp>
              <p:nvSpPr>
                <p:cNvPr id="85" name="Google Shape;85;p7"/>
                <p:cNvSpPr txBox="1"/>
                <p:nvPr/>
              </p:nvSpPr>
              <p:spPr>
                <a:xfrm>
                  <a:off x="11176024" y="5794962"/>
                  <a:ext cx="1943150" cy="57708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0" tIns="63500" rIns="0" bIns="0" anchor="t" anchorCtr="0">
                  <a:spAutoFit/>
                </a:bodyPr>
                <a:lstStyle/>
                <a:p>
                  <a:pPr marL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000" dirty="0">
                      <a:solidFill>
                        <a:srgbClr val="1E1916"/>
                      </a:solidFill>
                      <a:latin typeface="Arial Black"/>
                      <a:ea typeface="Arial Black"/>
                      <a:cs typeface="Arial Black"/>
                      <a:sym typeface="Arial Black"/>
                    </a:rPr>
                    <a:t>MIRACLE MADUFORO</a:t>
                  </a:r>
                  <a:endParaRPr sz="1000" dirty="0">
                    <a:latin typeface="Arial Black"/>
                    <a:ea typeface="Arial Black"/>
                    <a:cs typeface="Arial Black"/>
                    <a:sym typeface="Arial Black"/>
                  </a:endParaRPr>
                </a:p>
                <a:p>
                  <a:pPr marL="0" lvl="0" indent="0" algn="ctr" rtl="0">
                    <a:lnSpc>
                      <a:spcPct val="100000"/>
                    </a:lnSpc>
                    <a:spcBef>
                      <a:spcPts val="405"/>
                    </a:spcBef>
                    <a:spcAft>
                      <a:spcPts val="0"/>
                    </a:spcAft>
                    <a:buNone/>
                  </a:pPr>
                  <a:r>
                    <a:rPr lang="en-US" sz="1000" b="1" dirty="0">
                      <a:solidFill>
                        <a:srgbClr val="1E1916"/>
                      </a:solidFill>
                      <a:latin typeface="Arial Black" panose="020B0A04020102020204" pitchFamily="34" charset="0"/>
                      <a:ea typeface="Verdana"/>
                      <a:cs typeface="Verdana"/>
                      <a:sym typeface="Verdana"/>
                    </a:rPr>
                    <a:t>ON-SITE PM &amp; HSE COORDINATOR</a:t>
                  </a:r>
                  <a:endParaRPr sz="1000" b="1" dirty="0">
                    <a:latin typeface="Arial Black" panose="020B0A04020102020204" pitchFamily="34" charset="0"/>
                    <a:ea typeface="Verdana"/>
                    <a:cs typeface="Verdana"/>
                    <a:sym typeface="Verdana"/>
                  </a:endParaRPr>
                </a:p>
              </p:txBody>
            </p:sp>
          </p:grp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2EE3B310-4FF4-0BD4-A70F-0B8A5A10A9E0}"/>
                  </a:ext>
                </a:extLst>
              </p:cNvPr>
              <p:cNvGrpSpPr/>
              <p:nvPr/>
            </p:nvGrpSpPr>
            <p:grpSpPr>
              <a:xfrm>
                <a:off x="8616251" y="6507469"/>
                <a:ext cx="1883582" cy="661670"/>
                <a:chOff x="8616251" y="6686139"/>
                <a:chExt cx="1883582" cy="661670"/>
              </a:xfrm>
            </p:grpSpPr>
            <p:grpSp>
              <p:nvGrpSpPr>
                <p:cNvPr id="86" name="Google Shape;86;p7"/>
                <p:cNvGrpSpPr/>
                <p:nvPr/>
              </p:nvGrpSpPr>
              <p:grpSpPr>
                <a:xfrm>
                  <a:off x="8616251" y="6686139"/>
                  <a:ext cx="1869439" cy="661670"/>
                  <a:chOff x="5109834" y="6674934"/>
                  <a:chExt cx="1869439" cy="661670"/>
                </a:xfrm>
              </p:grpSpPr>
              <p:sp>
                <p:nvSpPr>
                  <p:cNvPr id="87" name="Google Shape;87;p7"/>
                  <p:cNvSpPr/>
                  <p:nvPr/>
                </p:nvSpPr>
                <p:spPr>
                  <a:xfrm>
                    <a:off x="5109834" y="6674934"/>
                    <a:ext cx="1869439" cy="6616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69440" h="661670" extrusionOk="0">
                        <a:moveTo>
                          <a:pt x="1869055" y="0"/>
                        </a:moveTo>
                        <a:lnTo>
                          <a:pt x="0" y="0"/>
                        </a:lnTo>
                        <a:lnTo>
                          <a:pt x="0" y="661295"/>
                        </a:lnTo>
                        <a:lnTo>
                          <a:pt x="1869055" y="661295"/>
                        </a:lnTo>
                        <a:lnTo>
                          <a:pt x="1869055" y="0"/>
                        </a:lnTo>
                        <a:close/>
                      </a:path>
                    </a:pathLst>
                  </a:custGeom>
                  <a:solidFill>
                    <a:srgbClr val="FFF400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200"/>
                  </a:p>
                </p:txBody>
              </p:sp>
              <p:sp>
                <p:nvSpPr>
                  <p:cNvPr id="88" name="Google Shape;88;p7"/>
                  <p:cNvSpPr/>
                  <p:nvPr/>
                </p:nvSpPr>
                <p:spPr>
                  <a:xfrm>
                    <a:off x="5109834" y="6674934"/>
                    <a:ext cx="1869439" cy="6616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69440" h="661670" extrusionOk="0">
                        <a:moveTo>
                          <a:pt x="0" y="0"/>
                        </a:moveTo>
                        <a:lnTo>
                          <a:pt x="1869055" y="0"/>
                        </a:lnTo>
                        <a:lnTo>
                          <a:pt x="1869055" y="661295"/>
                        </a:lnTo>
                        <a:lnTo>
                          <a:pt x="0" y="661295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noFill/>
                  <a:ln w="9525" cap="flat" cmpd="sng">
                    <a:solidFill>
                      <a:srgbClr val="1E191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200"/>
                  </a:p>
                </p:txBody>
              </p:sp>
            </p:grpSp>
            <p:sp>
              <p:nvSpPr>
                <p:cNvPr id="89" name="Google Shape;89;p7"/>
                <p:cNvSpPr txBox="1"/>
                <p:nvPr/>
              </p:nvSpPr>
              <p:spPr>
                <a:xfrm>
                  <a:off x="8654051" y="6717110"/>
                  <a:ext cx="1845782" cy="57708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0" tIns="63500" rIns="0" bIns="0" anchor="t" anchorCtr="0">
                  <a:spAutoFit/>
                </a:bodyPr>
                <a:lstStyle/>
                <a:p>
                  <a:pPr marL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000" dirty="0">
                      <a:solidFill>
                        <a:srgbClr val="1E1916"/>
                      </a:solidFill>
                      <a:latin typeface="Arial Black"/>
                      <a:ea typeface="Arial Black"/>
                      <a:cs typeface="Arial Black"/>
                      <a:sym typeface="Arial Black"/>
                    </a:rPr>
                    <a:t>ENGR. HENRY AYANRUOH</a:t>
                  </a:r>
                  <a:endParaRPr sz="1000" dirty="0">
                    <a:latin typeface="Arial Black"/>
                    <a:ea typeface="Arial Black"/>
                    <a:cs typeface="Arial Black"/>
                    <a:sym typeface="Arial Black"/>
                  </a:endParaRPr>
                </a:p>
                <a:p>
                  <a:pPr marL="0" lvl="0" indent="0" algn="ctr" rtl="0">
                    <a:lnSpc>
                      <a:spcPct val="100000"/>
                    </a:lnSpc>
                    <a:spcBef>
                      <a:spcPts val="405"/>
                    </a:spcBef>
                    <a:spcAft>
                      <a:spcPts val="0"/>
                    </a:spcAft>
                    <a:buNone/>
                  </a:pPr>
                  <a:r>
                    <a:rPr lang="en-US" sz="1000" b="1" dirty="0">
                      <a:solidFill>
                        <a:srgbClr val="1E1916"/>
                      </a:solidFill>
                      <a:latin typeface="Arial Black" panose="020B0A04020102020204" pitchFamily="34" charset="0"/>
                      <a:ea typeface="Verdana"/>
                      <a:cs typeface="Verdana"/>
                      <a:sym typeface="Verdana"/>
                    </a:rPr>
                    <a:t>PROJECT QHSE MGR.</a:t>
                  </a:r>
                  <a:endParaRPr sz="1000" b="1" dirty="0">
                    <a:latin typeface="Arial Black" panose="020B0A04020102020204" pitchFamily="34" charset="0"/>
                    <a:ea typeface="Verdana"/>
                    <a:cs typeface="Verdana"/>
                    <a:sym typeface="Verdana"/>
                  </a:endParaRPr>
                </a:p>
              </p:txBody>
            </p:sp>
          </p:grpSp>
          <p:grpSp>
            <p:nvGrpSpPr>
              <p:cNvPr id="98" name="Google Shape;98;p7"/>
              <p:cNvGrpSpPr/>
              <p:nvPr/>
            </p:nvGrpSpPr>
            <p:grpSpPr>
              <a:xfrm>
                <a:off x="8282754" y="2688262"/>
                <a:ext cx="2547207" cy="7192103"/>
                <a:chOff x="4772354" y="2610612"/>
                <a:chExt cx="2547207" cy="7192103"/>
              </a:xfrm>
            </p:grpSpPr>
            <p:sp>
              <p:nvSpPr>
                <p:cNvPr id="103" name="Google Shape;103;p7"/>
                <p:cNvSpPr/>
                <p:nvPr/>
              </p:nvSpPr>
              <p:spPr>
                <a:xfrm>
                  <a:off x="7311306" y="9337895"/>
                  <a:ext cx="8255" cy="4648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54" h="464820" extrusionOk="0">
                      <a:moveTo>
                        <a:pt x="0" y="464293"/>
                      </a:moveTo>
                      <a:lnTo>
                        <a:pt x="8018" y="464293"/>
                      </a:lnTo>
                      <a:lnTo>
                        <a:pt x="8018" y="0"/>
                      </a:lnTo>
                      <a:lnTo>
                        <a:pt x="0" y="0"/>
                      </a:lnTo>
                      <a:lnTo>
                        <a:pt x="0" y="464293"/>
                      </a:lnTo>
                      <a:close/>
                    </a:path>
                  </a:pathLst>
                </a:custGeom>
                <a:solidFill>
                  <a:srgbClr val="1E1916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200"/>
                </a:p>
              </p:txBody>
            </p:sp>
            <p:sp>
              <p:nvSpPr>
                <p:cNvPr id="104" name="Google Shape;104;p7"/>
                <p:cNvSpPr/>
                <p:nvPr/>
              </p:nvSpPr>
              <p:spPr>
                <a:xfrm>
                  <a:off x="7315315" y="9337251"/>
                  <a:ext cx="0" cy="4654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000" h="465454" extrusionOk="0">
                      <a:moveTo>
                        <a:pt x="0" y="0"/>
                      </a:moveTo>
                      <a:lnTo>
                        <a:pt x="0" y="464937"/>
                      </a:lnTo>
                    </a:path>
                  </a:pathLst>
                </a:custGeom>
                <a:noFill/>
                <a:ln w="9525" cap="flat" cmpd="sng">
                  <a:solidFill>
                    <a:srgbClr val="1E191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200"/>
                </a:p>
              </p:txBody>
            </p:sp>
            <p:sp>
              <p:nvSpPr>
                <p:cNvPr id="112" name="Google Shape;112;p7"/>
                <p:cNvSpPr/>
                <p:nvPr/>
              </p:nvSpPr>
              <p:spPr>
                <a:xfrm>
                  <a:off x="4772354" y="9337251"/>
                  <a:ext cx="0" cy="463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000" h="463550" extrusionOk="0">
                      <a:moveTo>
                        <a:pt x="0" y="0"/>
                      </a:moveTo>
                      <a:lnTo>
                        <a:pt x="0" y="463251"/>
                      </a:lnTo>
                    </a:path>
                  </a:pathLst>
                </a:custGeom>
                <a:noFill/>
                <a:ln w="9525" cap="flat" cmpd="sng">
                  <a:solidFill>
                    <a:srgbClr val="1E191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200"/>
                </a:p>
              </p:txBody>
            </p:sp>
            <p:sp>
              <p:nvSpPr>
                <p:cNvPr id="117" name="Google Shape;117;p7"/>
                <p:cNvSpPr/>
                <p:nvPr/>
              </p:nvSpPr>
              <p:spPr>
                <a:xfrm>
                  <a:off x="5108016" y="2610612"/>
                  <a:ext cx="1869439" cy="10418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9440" h="979804" extrusionOk="0">
                      <a:moveTo>
                        <a:pt x="1869046" y="263537"/>
                      </a:moveTo>
                      <a:lnTo>
                        <a:pt x="0" y="263537"/>
                      </a:lnTo>
                      <a:lnTo>
                        <a:pt x="0" y="979779"/>
                      </a:lnTo>
                      <a:lnTo>
                        <a:pt x="1869046" y="979779"/>
                      </a:lnTo>
                      <a:lnTo>
                        <a:pt x="1869046" y="263537"/>
                      </a:lnTo>
                      <a:close/>
                    </a:path>
                    <a:path w="1869440" h="979804" extrusionOk="0">
                      <a:moveTo>
                        <a:pt x="1869046" y="0"/>
                      </a:moveTo>
                      <a:lnTo>
                        <a:pt x="0" y="0"/>
                      </a:lnTo>
                      <a:lnTo>
                        <a:pt x="0" y="1879"/>
                      </a:lnTo>
                      <a:lnTo>
                        <a:pt x="1869046" y="1879"/>
                      </a:lnTo>
                      <a:lnTo>
                        <a:pt x="1869046" y="0"/>
                      </a:ln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200" dirty="0"/>
                </a:p>
              </p:txBody>
            </p:sp>
            <p:sp>
              <p:nvSpPr>
                <p:cNvPr id="118" name="Google Shape;118;p7"/>
                <p:cNvSpPr/>
                <p:nvPr/>
              </p:nvSpPr>
              <p:spPr>
                <a:xfrm>
                  <a:off x="5108016" y="2667533"/>
                  <a:ext cx="1869439" cy="262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9440" h="262254" extrusionOk="0">
                      <a:moveTo>
                        <a:pt x="1869057" y="0"/>
                      </a:moveTo>
                      <a:lnTo>
                        <a:pt x="0" y="0"/>
                      </a:lnTo>
                      <a:lnTo>
                        <a:pt x="0" y="261660"/>
                      </a:lnTo>
                      <a:lnTo>
                        <a:pt x="1869057" y="261660"/>
                      </a:lnTo>
                      <a:lnTo>
                        <a:pt x="1869057" y="0"/>
                      </a:lnTo>
                      <a:close/>
                    </a:path>
                  </a:pathLst>
                </a:custGeom>
                <a:solidFill>
                  <a:srgbClr val="1E1916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200"/>
                </a:p>
              </p:txBody>
            </p:sp>
            <p:sp>
              <p:nvSpPr>
                <p:cNvPr id="120" name="Google Shape;120;p7"/>
                <p:cNvSpPr/>
                <p:nvPr/>
              </p:nvSpPr>
              <p:spPr>
                <a:xfrm>
                  <a:off x="5110765" y="2658253"/>
                  <a:ext cx="1869439" cy="9798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9440" h="979804" extrusionOk="0">
                      <a:moveTo>
                        <a:pt x="0" y="0"/>
                      </a:moveTo>
                      <a:lnTo>
                        <a:pt x="1869055" y="0"/>
                      </a:lnTo>
                      <a:lnTo>
                        <a:pt x="1869055" y="979786"/>
                      </a:lnTo>
                      <a:lnTo>
                        <a:pt x="0" y="97978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rgbClr val="1E191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200"/>
                </a:p>
              </p:txBody>
            </p:sp>
            <p:sp>
              <p:nvSpPr>
                <p:cNvPr id="119" name="Google Shape;119;p7"/>
                <p:cNvSpPr/>
                <p:nvPr/>
              </p:nvSpPr>
              <p:spPr>
                <a:xfrm>
                  <a:off x="5094162" y="2655607"/>
                  <a:ext cx="1869439" cy="262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9440" h="262254" extrusionOk="0">
                      <a:moveTo>
                        <a:pt x="0" y="261660"/>
                      </a:moveTo>
                      <a:lnTo>
                        <a:pt x="1869057" y="261660"/>
                      </a:lnTo>
                      <a:lnTo>
                        <a:pt x="1869057" y="0"/>
                      </a:lnTo>
                      <a:lnTo>
                        <a:pt x="0" y="0"/>
                      </a:lnTo>
                      <a:lnTo>
                        <a:pt x="0" y="261660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rgbClr val="1E191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200"/>
                </a:p>
              </p:txBody>
            </p:sp>
          </p:grpSp>
          <p:grpSp>
            <p:nvGrpSpPr>
              <p:cNvPr id="152" name="Google Shape;152;p7"/>
              <p:cNvGrpSpPr/>
              <p:nvPr/>
            </p:nvGrpSpPr>
            <p:grpSpPr>
              <a:xfrm>
                <a:off x="4872593" y="5226233"/>
                <a:ext cx="9395330" cy="1030088"/>
                <a:chOff x="1693303" y="4256797"/>
                <a:chExt cx="8701486" cy="990655"/>
              </a:xfrm>
            </p:grpSpPr>
            <p:sp>
              <p:nvSpPr>
                <p:cNvPr id="153" name="Google Shape;153;p7"/>
                <p:cNvSpPr/>
                <p:nvPr/>
              </p:nvSpPr>
              <p:spPr>
                <a:xfrm>
                  <a:off x="1693303" y="4256797"/>
                  <a:ext cx="1869439" cy="9798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9439" h="979804" extrusionOk="0">
                      <a:moveTo>
                        <a:pt x="1869059" y="200037"/>
                      </a:moveTo>
                      <a:lnTo>
                        <a:pt x="0" y="200037"/>
                      </a:lnTo>
                      <a:lnTo>
                        <a:pt x="0" y="979779"/>
                      </a:lnTo>
                      <a:lnTo>
                        <a:pt x="1869059" y="979779"/>
                      </a:lnTo>
                      <a:lnTo>
                        <a:pt x="1869059" y="200037"/>
                      </a:lnTo>
                      <a:close/>
                    </a:path>
                    <a:path w="1869439" h="979804" extrusionOk="0">
                      <a:moveTo>
                        <a:pt x="1869059" y="0"/>
                      </a:moveTo>
                      <a:lnTo>
                        <a:pt x="0" y="0"/>
                      </a:lnTo>
                      <a:lnTo>
                        <a:pt x="0" y="876"/>
                      </a:lnTo>
                      <a:lnTo>
                        <a:pt x="1869059" y="876"/>
                      </a:lnTo>
                      <a:lnTo>
                        <a:pt x="1869059" y="0"/>
                      </a:lnTo>
                      <a:close/>
                    </a:path>
                  </a:pathLst>
                </a:custGeom>
                <a:solidFill>
                  <a:schemeClr val="accent3">
                    <a:lumMod val="60000"/>
                    <a:lumOff val="40000"/>
                  </a:schemeClr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255" dirty="0"/>
                </a:p>
              </p:txBody>
            </p:sp>
            <p:sp>
              <p:nvSpPr>
                <p:cNvPr id="154" name="Google Shape;154;p7"/>
                <p:cNvSpPr/>
                <p:nvPr/>
              </p:nvSpPr>
              <p:spPr>
                <a:xfrm>
                  <a:off x="1706036" y="4271857"/>
                  <a:ext cx="1866264" cy="199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6264" h="199389" extrusionOk="0">
                      <a:moveTo>
                        <a:pt x="1866061" y="0"/>
                      </a:moveTo>
                      <a:lnTo>
                        <a:pt x="0" y="0"/>
                      </a:lnTo>
                      <a:lnTo>
                        <a:pt x="0" y="199167"/>
                      </a:lnTo>
                      <a:lnTo>
                        <a:pt x="1866061" y="199167"/>
                      </a:lnTo>
                      <a:lnTo>
                        <a:pt x="1866061" y="0"/>
                      </a:lnTo>
                      <a:close/>
                    </a:path>
                  </a:pathLst>
                </a:custGeom>
                <a:solidFill>
                  <a:srgbClr val="1E1916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255" dirty="0"/>
                </a:p>
              </p:txBody>
            </p:sp>
            <p:sp>
              <p:nvSpPr>
                <p:cNvPr id="156" name="Google Shape;156;p7"/>
                <p:cNvSpPr/>
                <p:nvPr/>
              </p:nvSpPr>
              <p:spPr>
                <a:xfrm>
                  <a:off x="1698140" y="4267647"/>
                  <a:ext cx="1869439" cy="9798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9439" h="979804" extrusionOk="0">
                      <a:moveTo>
                        <a:pt x="0" y="0"/>
                      </a:moveTo>
                      <a:lnTo>
                        <a:pt x="1869056" y="0"/>
                      </a:lnTo>
                      <a:lnTo>
                        <a:pt x="1869056" y="979786"/>
                      </a:lnTo>
                      <a:lnTo>
                        <a:pt x="0" y="97978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9900" cap="flat" cmpd="sng">
                  <a:solidFill>
                    <a:srgbClr val="1E191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255"/>
                </a:p>
              </p:txBody>
            </p:sp>
            <p:sp>
              <p:nvSpPr>
                <p:cNvPr id="160" name="Google Shape;160;p7"/>
                <p:cNvSpPr/>
                <p:nvPr/>
              </p:nvSpPr>
              <p:spPr>
                <a:xfrm>
                  <a:off x="8525350" y="4367993"/>
                  <a:ext cx="1869439" cy="8788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9440" h="979804" extrusionOk="0">
                      <a:moveTo>
                        <a:pt x="0" y="0"/>
                      </a:moveTo>
                      <a:lnTo>
                        <a:pt x="1869055" y="0"/>
                      </a:lnTo>
                      <a:lnTo>
                        <a:pt x="1869055" y="979786"/>
                      </a:lnTo>
                      <a:lnTo>
                        <a:pt x="0" y="97978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>
                    <a:lumMod val="40000"/>
                    <a:lumOff val="60000"/>
                  </a:schemeClr>
                </a:solidFill>
                <a:ln w="9900" cap="flat" cmpd="sng">
                  <a:solidFill>
                    <a:srgbClr val="1E191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255"/>
                </a:p>
              </p:txBody>
            </p:sp>
          </p:grpSp>
          <p:grpSp>
            <p:nvGrpSpPr>
              <p:cNvPr id="2" name="Group 1">
                <a:extLst>
                  <a:ext uri="{FF2B5EF4-FFF2-40B4-BE49-F238E27FC236}">
                    <a16:creationId xmlns:a16="http://schemas.microsoft.com/office/drawing/2014/main" id="{52CF90F7-1A59-D4B9-D539-B5BFC52688AE}"/>
                  </a:ext>
                </a:extLst>
              </p:cNvPr>
              <p:cNvGrpSpPr/>
              <p:nvPr/>
            </p:nvGrpSpPr>
            <p:grpSpPr>
              <a:xfrm>
                <a:off x="8577858" y="2640366"/>
                <a:ext cx="3204239" cy="1007095"/>
                <a:chOff x="6650261" y="3533588"/>
                <a:chExt cx="3331994" cy="1007095"/>
              </a:xfrm>
            </p:grpSpPr>
            <p:sp>
              <p:nvSpPr>
                <p:cNvPr id="121" name="Google Shape;121;p7"/>
                <p:cNvSpPr txBox="1"/>
                <p:nvPr/>
              </p:nvSpPr>
              <p:spPr>
                <a:xfrm>
                  <a:off x="6650261" y="3950778"/>
                  <a:ext cx="1984800" cy="58990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0" tIns="12700" rIns="0" bIns="0" anchor="t" anchorCtr="0">
                  <a:spAutoFit/>
                </a:bodyPr>
                <a:lstStyle/>
                <a:p>
                  <a:pPr marL="1270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250" dirty="0">
                      <a:solidFill>
                        <a:srgbClr val="1E1916"/>
                      </a:solidFill>
                      <a:latin typeface="Arial Black"/>
                      <a:ea typeface="Arial Black"/>
                      <a:cs typeface="Arial Black"/>
                      <a:sym typeface="Arial Black"/>
                    </a:rPr>
                    <a:t>RENAISSANCE</a:t>
                  </a:r>
                </a:p>
                <a:p>
                  <a:pPr marL="1270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250" dirty="0">
                      <a:solidFill>
                        <a:srgbClr val="1E1916"/>
                      </a:solidFill>
                      <a:latin typeface="Arial Black"/>
                      <a:ea typeface="Arial Black"/>
                      <a:cs typeface="Arial Black"/>
                      <a:sym typeface="Arial Black"/>
                    </a:rPr>
                    <a:t>AFRICA ENERGY COMPANY (RAEC)</a:t>
                  </a:r>
                  <a:endParaRPr sz="1250" dirty="0">
                    <a:latin typeface="Arial Black"/>
                    <a:ea typeface="Arial Black"/>
                    <a:cs typeface="Arial Black"/>
                    <a:sym typeface="Arial Black"/>
                  </a:endParaRPr>
                </a:p>
              </p:txBody>
            </p:sp>
            <p:sp>
              <p:nvSpPr>
                <p:cNvPr id="167" name="Google Shape;167;p7"/>
                <p:cNvSpPr txBox="1"/>
                <p:nvPr/>
              </p:nvSpPr>
              <p:spPr>
                <a:xfrm>
                  <a:off x="9243448" y="3533588"/>
                  <a:ext cx="738807" cy="18402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0" tIns="14600" rIns="0" bIns="0" anchor="t" anchorCtr="0">
                  <a:spAutoFit/>
                </a:bodyPr>
                <a:lstStyle/>
                <a:p>
                  <a:pPr marL="1270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100" dirty="0">
                      <a:solidFill>
                        <a:srgbClr val="FFFFFF"/>
                      </a:solidFill>
                      <a:latin typeface="Arial Black"/>
                      <a:ea typeface="Arial Black"/>
                      <a:cs typeface="Arial Black"/>
                      <a:sym typeface="Arial Black"/>
                    </a:rPr>
                    <a:t>CLIENT</a:t>
                  </a:r>
                  <a:endParaRPr sz="1100" dirty="0">
                    <a:latin typeface="Arial Black"/>
                    <a:ea typeface="Arial Black"/>
                    <a:cs typeface="Arial Black"/>
                    <a:sym typeface="Arial Black"/>
                  </a:endParaRPr>
                </a:p>
              </p:txBody>
            </p:sp>
          </p:grp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55DE6A39-468D-7773-07B8-9B5FF704D023}"/>
                  </a:ext>
                </a:extLst>
              </p:cNvPr>
              <p:cNvGrpSpPr/>
              <p:nvPr/>
            </p:nvGrpSpPr>
            <p:grpSpPr>
              <a:xfrm>
                <a:off x="5325267" y="5253622"/>
                <a:ext cx="1215300" cy="913225"/>
                <a:chOff x="5306365" y="5088428"/>
                <a:chExt cx="1215300" cy="913225"/>
              </a:xfrm>
            </p:grpSpPr>
            <p:sp>
              <p:nvSpPr>
                <p:cNvPr id="162" name="Google Shape;162;p7"/>
                <p:cNvSpPr txBox="1"/>
                <p:nvPr/>
              </p:nvSpPr>
              <p:spPr>
                <a:xfrm>
                  <a:off x="5397150" y="5309171"/>
                  <a:ext cx="874500" cy="69248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0" tIns="15225" rIns="0" bIns="0" anchor="t" anchorCtr="0">
                  <a:spAutoFit/>
                </a:bodyPr>
                <a:lstStyle/>
                <a:p>
                  <a:pPr marL="184150" lvl="0" indent="-17145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Font typeface="Arial" panose="020B0604020202020204" pitchFamily="34" charset="0"/>
                    <a:buChar char="•"/>
                  </a:pPr>
                  <a:r>
                    <a:rPr lang="en-US" sz="1100" dirty="0">
                      <a:solidFill>
                        <a:srgbClr val="1E1916"/>
                      </a:solidFill>
                      <a:latin typeface="Arial Black"/>
                      <a:ea typeface="Arial Black"/>
                      <a:cs typeface="Arial Black"/>
                      <a:sym typeface="Arial Black"/>
                    </a:rPr>
                    <a:t>NUPRC</a:t>
                  </a:r>
                </a:p>
                <a:p>
                  <a:pPr marL="184150" lvl="0" indent="-17145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Font typeface="Arial" panose="020B0604020202020204" pitchFamily="34" charset="0"/>
                    <a:buChar char="•"/>
                  </a:pPr>
                  <a:r>
                    <a:rPr lang="en-US" sz="1100" dirty="0">
                      <a:solidFill>
                        <a:srgbClr val="1E1916"/>
                      </a:solidFill>
                      <a:latin typeface="Arial Black"/>
                      <a:ea typeface="Arial Black"/>
                      <a:cs typeface="Arial Black"/>
                      <a:sym typeface="Arial Black"/>
                    </a:rPr>
                    <a:t>NMDPRA</a:t>
                  </a:r>
                </a:p>
                <a:p>
                  <a:pPr marL="184150" lvl="0" indent="-17145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Font typeface="Arial" panose="020B0604020202020204" pitchFamily="34" charset="0"/>
                    <a:buChar char="•"/>
                  </a:pPr>
                  <a:r>
                    <a:rPr lang="en-US" sz="1100" dirty="0">
                      <a:solidFill>
                        <a:srgbClr val="1E1916"/>
                      </a:solidFill>
                      <a:latin typeface="Arial Black"/>
                      <a:ea typeface="Arial Black"/>
                      <a:cs typeface="Arial Black"/>
                      <a:sym typeface="Arial Black"/>
                    </a:rPr>
                    <a:t>NUIMS / NAPIMS</a:t>
                  </a:r>
                  <a:endParaRPr sz="1100" dirty="0">
                    <a:latin typeface="Arial Black"/>
                    <a:ea typeface="Arial Black"/>
                    <a:cs typeface="Arial Black"/>
                    <a:sym typeface="Arial Black"/>
                  </a:endParaRPr>
                </a:p>
              </p:txBody>
            </p:sp>
            <p:sp>
              <p:nvSpPr>
                <p:cNvPr id="5" name="Google Shape;164;p7">
                  <a:extLst>
                    <a:ext uri="{FF2B5EF4-FFF2-40B4-BE49-F238E27FC236}">
                      <a16:creationId xmlns:a16="http://schemas.microsoft.com/office/drawing/2014/main" id="{1C706913-7CD1-24A9-C117-08B995F29B49}"/>
                    </a:ext>
                  </a:extLst>
                </p:cNvPr>
                <p:cNvSpPr txBox="1"/>
                <p:nvPr/>
              </p:nvSpPr>
              <p:spPr>
                <a:xfrm>
                  <a:off x="5306365" y="5088428"/>
                  <a:ext cx="1215300" cy="18465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0" tIns="15225" rIns="0" bIns="0" anchor="t" anchorCtr="0">
                  <a:spAutoFit/>
                </a:bodyPr>
                <a:lstStyle/>
                <a:p>
                  <a:pPr marL="1270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100" dirty="0">
                      <a:solidFill>
                        <a:srgbClr val="FFFFFF"/>
                      </a:solidFill>
                      <a:latin typeface="Arial Black"/>
                      <a:ea typeface="Arial Black"/>
                      <a:cs typeface="Arial Black"/>
                      <a:sym typeface="Arial Black"/>
                    </a:rPr>
                    <a:t>REGULATORS</a:t>
                  </a:r>
                  <a:endParaRPr sz="1100" dirty="0">
                    <a:latin typeface="Arial Black"/>
                    <a:ea typeface="Arial Black"/>
                    <a:cs typeface="Arial Black"/>
                    <a:sym typeface="Arial Black"/>
                  </a:endParaRPr>
                </a:p>
              </p:txBody>
            </p:sp>
          </p:grp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3E129ED6-E19D-75CB-77FD-5331A3C69E2D}"/>
                  </a:ext>
                </a:extLst>
              </p:cNvPr>
              <p:cNvGrpSpPr/>
              <p:nvPr/>
            </p:nvGrpSpPr>
            <p:grpSpPr>
              <a:xfrm>
                <a:off x="12233594" y="5216842"/>
                <a:ext cx="2048110" cy="832264"/>
                <a:chOff x="12229073" y="3488526"/>
                <a:chExt cx="2048110" cy="832264"/>
              </a:xfrm>
            </p:grpSpPr>
            <p:sp>
              <p:nvSpPr>
                <p:cNvPr id="165" name="Google Shape;165;p7"/>
                <p:cNvSpPr txBox="1"/>
                <p:nvPr/>
              </p:nvSpPr>
              <p:spPr>
                <a:xfrm>
                  <a:off x="12365533" y="3874529"/>
                  <a:ext cx="1884565" cy="44626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0" tIns="15225" rIns="0" bIns="0" anchor="t" anchorCtr="0">
                  <a:spAutoFit/>
                </a:bodyPr>
                <a:lstStyle/>
                <a:p>
                  <a:pPr marL="184150" lvl="0" indent="-171450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Font typeface="Arial" panose="020B0604020202020204" pitchFamily="34" charset="0"/>
                    <a:buChar char="•"/>
                  </a:pPr>
                  <a:r>
                    <a:rPr lang="en-US" sz="1100" dirty="0">
                      <a:solidFill>
                        <a:srgbClr val="1E1916"/>
                      </a:solidFill>
                      <a:latin typeface="Arial Black"/>
                      <a:ea typeface="Arial Black"/>
                      <a:cs typeface="Arial Black"/>
                      <a:sym typeface="Arial Black"/>
                    </a:rPr>
                    <a:t>TO BE DETERMINED</a:t>
                  </a:r>
                </a:p>
                <a:p>
                  <a:pPr marL="12700" lvl="0" indent="0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lang="en-US" sz="600" dirty="0">
                    <a:solidFill>
                      <a:srgbClr val="1E1916"/>
                    </a:solidFill>
                    <a:latin typeface="Arial Black"/>
                    <a:ea typeface="Arial Black"/>
                    <a:cs typeface="Arial Black"/>
                    <a:sym typeface="Arial Black"/>
                  </a:endParaRPr>
                </a:p>
                <a:p>
                  <a:pPr lvl="0" indent="12700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Font typeface="Arial" panose="020B0604020202020204" pitchFamily="34" charset="0"/>
                    <a:buChar char="•"/>
                  </a:pPr>
                  <a:r>
                    <a:rPr lang="en-US" sz="1100" dirty="0">
                      <a:solidFill>
                        <a:srgbClr val="1E1916"/>
                      </a:solidFill>
                      <a:latin typeface="Arial Black"/>
                      <a:ea typeface="Arial Black"/>
                      <a:cs typeface="Arial Black"/>
                      <a:sym typeface="Arial Black"/>
                    </a:rPr>
                    <a:t>   OTHERS (Fig. 3) </a:t>
                  </a:r>
                  <a:endParaRPr sz="1100" dirty="0">
                    <a:latin typeface="Arial Black"/>
                    <a:ea typeface="Arial Black"/>
                    <a:cs typeface="Arial Black"/>
                    <a:sym typeface="Arial Black"/>
                  </a:endParaRPr>
                </a:p>
              </p:txBody>
            </p:sp>
            <p:sp>
              <p:nvSpPr>
                <p:cNvPr id="6" name="Google Shape;119;p7">
                  <a:extLst>
                    <a:ext uri="{FF2B5EF4-FFF2-40B4-BE49-F238E27FC236}">
                      <a16:creationId xmlns:a16="http://schemas.microsoft.com/office/drawing/2014/main" id="{F85887A1-D5E2-AF76-2884-431B9021FC6E}"/>
                    </a:ext>
                  </a:extLst>
                </p:cNvPr>
                <p:cNvSpPr/>
                <p:nvPr/>
              </p:nvSpPr>
              <p:spPr>
                <a:xfrm>
                  <a:off x="12229073" y="3488526"/>
                  <a:ext cx="2048110" cy="237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9440" h="262254" extrusionOk="0">
                      <a:moveTo>
                        <a:pt x="0" y="261660"/>
                      </a:moveTo>
                      <a:lnTo>
                        <a:pt x="1869057" y="261660"/>
                      </a:lnTo>
                      <a:lnTo>
                        <a:pt x="1869057" y="0"/>
                      </a:lnTo>
                      <a:lnTo>
                        <a:pt x="0" y="0"/>
                      </a:lnTo>
                      <a:lnTo>
                        <a:pt x="0" y="261660"/>
                      </a:lnTo>
                      <a:close/>
                    </a:path>
                  </a:pathLst>
                </a:custGeom>
                <a:solidFill>
                  <a:schemeClr val="tx1">
                    <a:lumMod val="85000"/>
                    <a:lumOff val="15000"/>
                  </a:schemeClr>
                </a:solidFill>
                <a:ln w="9525" cap="flat" cmpd="sng">
                  <a:solidFill>
                    <a:srgbClr val="1E191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200"/>
                </a:p>
              </p:txBody>
            </p:sp>
            <p:sp>
              <p:nvSpPr>
                <p:cNvPr id="164" name="Google Shape;164;p7"/>
                <p:cNvSpPr txBox="1"/>
                <p:nvPr/>
              </p:nvSpPr>
              <p:spPr>
                <a:xfrm>
                  <a:off x="12464156" y="3525472"/>
                  <a:ext cx="1726876" cy="18465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0" tIns="15225" rIns="0" bIns="0" anchor="t" anchorCtr="0">
                  <a:spAutoFit/>
                </a:bodyPr>
                <a:lstStyle/>
                <a:p>
                  <a:pPr marL="1270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100" dirty="0">
                      <a:solidFill>
                        <a:srgbClr val="FFFFFF"/>
                      </a:solidFill>
                      <a:latin typeface="Arial Black"/>
                      <a:ea typeface="Arial Black"/>
                      <a:cs typeface="Arial Black"/>
                      <a:sym typeface="Arial Black"/>
                    </a:rPr>
                    <a:t>SUBCONTRACTORS</a:t>
                  </a:r>
                  <a:endParaRPr sz="1100" dirty="0">
                    <a:latin typeface="Arial Black"/>
                    <a:ea typeface="Arial Black"/>
                    <a:cs typeface="Arial Black"/>
                    <a:sym typeface="Arial Black"/>
                  </a:endParaRPr>
                </a:p>
              </p:txBody>
            </p:sp>
          </p:grpSp>
          <p:sp>
            <p:nvSpPr>
              <p:cNvPr id="11" name="Google Shape;85;p7">
                <a:extLst>
                  <a:ext uri="{FF2B5EF4-FFF2-40B4-BE49-F238E27FC236}">
                    <a16:creationId xmlns:a16="http://schemas.microsoft.com/office/drawing/2014/main" id="{9B88A73E-32F7-4A21-07D5-91557111567C}"/>
                  </a:ext>
                </a:extLst>
              </p:cNvPr>
              <p:cNvSpPr txBox="1"/>
              <p:nvPr/>
            </p:nvSpPr>
            <p:spPr>
              <a:xfrm>
                <a:off x="5960166" y="6583609"/>
                <a:ext cx="1727100" cy="46935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63500" rIns="0" bIns="0" anchor="t" anchorCtr="0">
                <a:spAutoFit/>
              </a:bodyPr>
              <a:lstStyle/>
              <a:p>
                <a:pPr marL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00" dirty="0">
                    <a:solidFill>
                      <a:srgbClr val="1E1916"/>
                    </a:solidFill>
                    <a:latin typeface="Arial Black"/>
                    <a:ea typeface="Arial Black"/>
                    <a:cs typeface="Arial Black"/>
                    <a:sym typeface="Arial Black"/>
                  </a:rPr>
                  <a:t>WISDOM TASIE</a:t>
                </a:r>
              </a:p>
              <a:p>
                <a:pPr marL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00" dirty="0">
                  <a:latin typeface="Arial Black"/>
                  <a:ea typeface="Arial Black"/>
                  <a:cs typeface="Arial Black"/>
                  <a:sym typeface="Arial Black"/>
                </a:endParaRPr>
              </a:p>
              <a:p>
                <a:pPr marL="0" lvl="0" indent="0" algn="ctr" rtl="0">
                  <a:lnSpc>
                    <a:spcPct val="100000"/>
                  </a:lnSpc>
                  <a:spcBef>
                    <a:spcPts val="405"/>
                  </a:spcBef>
                  <a:spcAft>
                    <a:spcPts val="0"/>
                  </a:spcAft>
                  <a:buNone/>
                </a:pPr>
                <a:r>
                  <a:rPr lang="en-US" sz="1000" b="1" dirty="0">
                    <a:solidFill>
                      <a:srgbClr val="1E1916"/>
                    </a:solidFill>
                    <a:latin typeface="Arial Black" panose="020B0A04020102020204" pitchFamily="34" charset="0"/>
                    <a:ea typeface="Verdana"/>
                    <a:cs typeface="Verdana"/>
                    <a:sym typeface="Verdana"/>
                  </a:rPr>
                  <a:t>PROJECT QA / QC MGR.</a:t>
                </a:r>
                <a:endParaRPr sz="1000" b="1" dirty="0">
                  <a:latin typeface="Arial Black" panose="020B0A04020102020204" pitchFamily="34" charset="0"/>
                  <a:ea typeface="Verdana"/>
                  <a:cs typeface="Verdana"/>
                  <a:sym typeface="Verdana"/>
                </a:endParaRPr>
              </a:p>
            </p:txBody>
          </p:sp>
          <p:grpSp>
            <p:nvGrpSpPr>
              <p:cNvPr id="15" name="Google Shape;124;p7">
                <a:extLst>
                  <a:ext uri="{FF2B5EF4-FFF2-40B4-BE49-F238E27FC236}">
                    <a16:creationId xmlns:a16="http://schemas.microsoft.com/office/drawing/2014/main" id="{BB726B3C-8B20-2C60-676F-43221A927E0B}"/>
                  </a:ext>
                </a:extLst>
              </p:cNvPr>
              <p:cNvGrpSpPr/>
              <p:nvPr/>
            </p:nvGrpSpPr>
            <p:grpSpPr>
              <a:xfrm>
                <a:off x="5291194" y="7892012"/>
                <a:ext cx="4874463" cy="929823"/>
                <a:chOff x="1627644" y="9800500"/>
                <a:chExt cx="4874463" cy="929823"/>
              </a:xfrm>
            </p:grpSpPr>
            <p:sp>
              <p:nvSpPr>
                <p:cNvPr id="16" name="Google Shape;125;p7">
                  <a:extLst>
                    <a:ext uri="{FF2B5EF4-FFF2-40B4-BE49-F238E27FC236}">
                      <a16:creationId xmlns:a16="http://schemas.microsoft.com/office/drawing/2014/main" id="{0EB99B59-AE09-7F59-727C-D101F8FD85A3}"/>
                    </a:ext>
                  </a:extLst>
                </p:cNvPr>
                <p:cNvSpPr/>
                <p:nvPr/>
              </p:nvSpPr>
              <p:spPr>
                <a:xfrm>
                  <a:off x="1627644" y="9800500"/>
                  <a:ext cx="1215390" cy="919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5389" h="919479" extrusionOk="0">
                      <a:moveTo>
                        <a:pt x="1214804" y="0"/>
                      </a:moveTo>
                      <a:lnTo>
                        <a:pt x="0" y="0"/>
                      </a:lnTo>
                      <a:lnTo>
                        <a:pt x="0" y="919083"/>
                      </a:lnTo>
                      <a:lnTo>
                        <a:pt x="1214804" y="919083"/>
                      </a:lnTo>
                      <a:lnTo>
                        <a:pt x="1214804" y="0"/>
                      </a:lnTo>
                      <a:close/>
                    </a:path>
                  </a:pathLst>
                </a:custGeom>
                <a:solidFill>
                  <a:srgbClr val="FFF400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200"/>
                </a:p>
              </p:txBody>
            </p:sp>
            <p:sp>
              <p:nvSpPr>
                <p:cNvPr id="17" name="Google Shape;126;p7">
                  <a:extLst>
                    <a:ext uri="{FF2B5EF4-FFF2-40B4-BE49-F238E27FC236}">
                      <a16:creationId xmlns:a16="http://schemas.microsoft.com/office/drawing/2014/main" id="{FD0E3F09-750E-4C9D-3E55-0DB25A1E6C2F}"/>
                    </a:ext>
                  </a:extLst>
                </p:cNvPr>
                <p:cNvSpPr/>
                <p:nvPr/>
              </p:nvSpPr>
              <p:spPr>
                <a:xfrm>
                  <a:off x="1627644" y="9800500"/>
                  <a:ext cx="1215390" cy="919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5389" h="919479" extrusionOk="0">
                      <a:moveTo>
                        <a:pt x="0" y="0"/>
                      </a:moveTo>
                      <a:lnTo>
                        <a:pt x="1214804" y="0"/>
                      </a:lnTo>
                      <a:lnTo>
                        <a:pt x="1214804" y="919083"/>
                      </a:lnTo>
                      <a:lnTo>
                        <a:pt x="0" y="91908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rgbClr val="1E191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200"/>
                </a:p>
              </p:txBody>
            </p:sp>
            <p:sp>
              <p:nvSpPr>
                <p:cNvPr id="18" name="Google Shape;127;p7">
                  <a:extLst>
                    <a:ext uri="{FF2B5EF4-FFF2-40B4-BE49-F238E27FC236}">
                      <a16:creationId xmlns:a16="http://schemas.microsoft.com/office/drawing/2014/main" id="{4AF1AD81-5E41-0E30-AB52-170CAA10008D}"/>
                    </a:ext>
                  </a:extLst>
                </p:cNvPr>
                <p:cNvSpPr/>
                <p:nvPr/>
              </p:nvSpPr>
              <p:spPr>
                <a:xfrm>
                  <a:off x="3536779" y="9810843"/>
                  <a:ext cx="1215390" cy="919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5389" h="919479" extrusionOk="0">
                      <a:moveTo>
                        <a:pt x="1214804" y="0"/>
                      </a:moveTo>
                      <a:lnTo>
                        <a:pt x="0" y="0"/>
                      </a:lnTo>
                      <a:lnTo>
                        <a:pt x="0" y="919083"/>
                      </a:lnTo>
                      <a:lnTo>
                        <a:pt x="1214804" y="919083"/>
                      </a:lnTo>
                      <a:lnTo>
                        <a:pt x="1214804" y="0"/>
                      </a:lnTo>
                      <a:close/>
                    </a:path>
                  </a:pathLst>
                </a:custGeom>
                <a:solidFill>
                  <a:srgbClr val="FFF400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200"/>
                </a:p>
              </p:txBody>
            </p:sp>
            <p:sp>
              <p:nvSpPr>
                <p:cNvPr id="19" name="Google Shape;128;p7">
                  <a:extLst>
                    <a:ext uri="{FF2B5EF4-FFF2-40B4-BE49-F238E27FC236}">
                      <a16:creationId xmlns:a16="http://schemas.microsoft.com/office/drawing/2014/main" id="{1C4865B9-316F-AA7E-97C4-04336489F682}"/>
                    </a:ext>
                  </a:extLst>
                </p:cNvPr>
                <p:cNvSpPr/>
                <p:nvPr/>
              </p:nvSpPr>
              <p:spPr>
                <a:xfrm>
                  <a:off x="3551170" y="9800503"/>
                  <a:ext cx="1215390" cy="919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5389" h="919479" extrusionOk="0">
                      <a:moveTo>
                        <a:pt x="0" y="0"/>
                      </a:moveTo>
                      <a:lnTo>
                        <a:pt x="1214804" y="0"/>
                      </a:lnTo>
                      <a:lnTo>
                        <a:pt x="1214804" y="919083"/>
                      </a:lnTo>
                      <a:lnTo>
                        <a:pt x="0" y="91908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rgbClr val="1E191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200"/>
                </a:p>
              </p:txBody>
            </p:sp>
            <p:sp>
              <p:nvSpPr>
                <p:cNvPr id="21" name="Google Shape;130;p7">
                  <a:extLst>
                    <a:ext uri="{FF2B5EF4-FFF2-40B4-BE49-F238E27FC236}">
                      <a16:creationId xmlns:a16="http://schemas.microsoft.com/office/drawing/2014/main" id="{96CDC946-6B2A-2F36-00E8-79D9D5E7AF07}"/>
                    </a:ext>
                  </a:extLst>
                </p:cNvPr>
                <p:cNvSpPr/>
                <p:nvPr/>
              </p:nvSpPr>
              <p:spPr>
                <a:xfrm>
                  <a:off x="5286717" y="9800503"/>
                  <a:ext cx="1215390" cy="919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5389" h="919479" extrusionOk="0">
                      <a:moveTo>
                        <a:pt x="0" y="0"/>
                      </a:moveTo>
                      <a:lnTo>
                        <a:pt x="1214803" y="0"/>
                      </a:lnTo>
                      <a:lnTo>
                        <a:pt x="1214803" y="919083"/>
                      </a:lnTo>
                      <a:lnTo>
                        <a:pt x="0" y="91908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rgbClr val="1E191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200"/>
                </a:p>
              </p:txBody>
            </p:sp>
          </p:grpSp>
          <p:sp>
            <p:nvSpPr>
              <p:cNvPr id="29" name="Google Shape;147;p7">
                <a:extLst>
                  <a:ext uri="{FF2B5EF4-FFF2-40B4-BE49-F238E27FC236}">
                    <a16:creationId xmlns:a16="http://schemas.microsoft.com/office/drawing/2014/main" id="{4906B5BB-F0D3-35FD-3FCD-7D00C173D54E}"/>
                  </a:ext>
                </a:extLst>
              </p:cNvPr>
              <p:cNvSpPr txBox="1"/>
              <p:nvPr/>
            </p:nvSpPr>
            <p:spPr>
              <a:xfrm>
                <a:off x="8942517" y="7954568"/>
                <a:ext cx="1218313" cy="76698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23475" rIns="0" bIns="0" anchor="t" anchorCtr="0">
                <a:spAutoFit/>
              </a:bodyPr>
              <a:lstStyle/>
              <a:p>
                <a:pPr marR="5080" lvl="0" indent="12700" algn="ctr" rtl="0">
                  <a:lnSpc>
                    <a:spcPct val="11478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950" dirty="0">
                    <a:solidFill>
                      <a:srgbClr val="1E1916"/>
                    </a:solidFill>
                    <a:latin typeface="Arial Black"/>
                    <a:ea typeface="Arial Black"/>
                    <a:cs typeface="Arial Black"/>
                    <a:sym typeface="Arial Black"/>
                  </a:rPr>
                  <a:t>MIRACLE MADUFORO</a:t>
                </a:r>
              </a:p>
              <a:p>
                <a:pPr marL="174625" marR="5080" lvl="0" indent="-162560" algn="ctr" rtl="0">
                  <a:lnSpc>
                    <a:spcPct val="11478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sz="40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endParaRPr>
              </a:p>
              <a:p>
                <a:pPr marR="5080" lvl="0" indent="12700" algn="ctr" rtl="0">
                  <a:lnSpc>
                    <a:spcPct val="11478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950" dirty="0">
                    <a:solidFill>
                      <a:srgbClr val="1E1916"/>
                    </a:solidFill>
                    <a:latin typeface="Arial Black"/>
                    <a:ea typeface="Arial Black"/>
                    <a:cs typeface="Arial Black"/>
                    <a:sym typeface="Arial Black"/>
                  </a:rPr>
                  <a:t>SWDA ON-SITE PM &amp; 1</a:t>
                </a:r>
                <a:r>
                  <a:rPr lang="en-US" sz="950" baseline="30000" dirty="0">
                    <a:solidFill>
                      <a:srgbClr val="1E1916"/>
                    </a:solidFill>
                    <a:latin typeface="Arial Black"/>
                    <a:ea typeface="Arial Black"/>
                    <a:cs typeface="Arial Black"/>
                    <a:sym typeface="Arial Black"/>
                  </a:rPr>
                  <a:t>st</a:t>
                </a:r>
                <a:r>
                  <a:rPr lang="en-US" sz="950" dirty="0">
                    <a:solidFill>
                      <a:srgbClr val="1E1916"/>
                    </a:solidFill>
                    <a:latin typeface="Arial Black"/>
                    <a:ea typeface="Arial Black"/>
                    <a:cs typeface="Arial Black"/>
                    <a:sym typeface="Arial Black"/>
                  </a:rPr>
                  <a:t> AIDER</a:t>
                </a:r>
                <a:endParaRPr sz="950" dirty="0"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1" name="Google Shape;129;p7">
                <a:extLst>
                  <a:ext uri="{FF2B5EF4-FFF2-40B4-BE49-F238E27FC236}">
                    <a16:creationId xmlns:a16="http://schemas.microsoft.com/office/drawing/2014/main" id="{92D3D8B9-D563-F3A4-17DE-4DFBB1C448CB}"/>
                  </a:ext>
                </a:extLst>
              </p:cNvPr>
              <p:cNvSpPr/>
              <p:nvPr/>
            </p:nvSpPr>
            <p:spPr>
              <a:xfrm>
                <a:off x="10794079" y="7902355"/>
                <a:ext cx="1323599" cy="919480"/>
              </a:xfrm>
              <a:custGeom>
                <a:avLst/>
                <a:gdLst/>
                <a:ahLst/>
                <a:cxnLst/>
                <a:rect l="l" t="t" r="r" b="b"/>
                <a:pathLst>
                  <a:path w="1215389" h="919479" extrusionOk="0">
                    <a:moveTo>
                      <a:pt x="1214803" y="0"/>
                    </a:moveTo>
                    <a:lnTo>
                      <a:pt x="0" y="0"/>
                    </a:lnTo>
                    <a:lnTo>
                      <a:pt x="0" y="919083"/>
                    </a:lnTo>
                    <a:lnTo>
                      <a:pt x="1214803" y="919083"/>
                    </a:lnTo>
                    <a:lnTo>
                      <a:pt x="1214803" y="0"/>
                    </a:lnTo>
                    <a:close/>
                  </a:path>
                </a:pathLst>
              </a:custGeom>
              <a:solidFill>
                <a:srgbClr val="FFF400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/>
              </a:p>
            </p:txBody>
          </p:sp>
          <p:sp>
            <p:nvSpPr>
              <p:cNvPr id="33" name="Google Shape;130;p7">
                <a:extLst>
                  <a:ext uri="{FF2B5EF4-FFF2-40B4-BE49-F238E27FC236}">
                    <a16:creationId xmlns:a16="http://schemas.microsoft.com/office/drawing/2014/main" id="{4C85D453-5354-5305-F630-1F3491EE1071}"/>
                  </a:ext>
                </a:extLst>
              </p:cNvPr>
              <p:cNvSpPr/>
              <p:nvPr/>
            </p:nvSpPr>
            <p:spPr>
              <a:xfrm>
                <a:off x="10788045" y="7902355"/>
                <a:ext cx="1335577" cy="919480"/>
              </a:xfrm>
              <a:custGeom>
                <a:avLst/>
                <a:gdLst/>
                <a:ahLst/>
                <a:cxnLst/>
                <a:rect l="l" t="t" r="r" b="b"/>
                <a:pathLst>
                  <a:path w="1215389" h="919479" extrusionOk="0">
                    <a:moveTo>
                      <a:pt x="0" y="0"/>
                    </a:moveTo>
                    <a:lnTo>
                      <a:pt x="1214803" y="0"/>
                    </a:lnTo>
                    <a:lnTo>
                      <a:pt x="1214803" y="919083"/>
                    </a:lnTo>
                    <a:lnTo>
                      <a:pt x="0" y="919083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rgbClr val="1E191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/>
              </a:p>
            </p:txBody>
          </p:sp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E50575B5-8CB4-8DA2-F571-E94DCBB23E7E}"/>
                  </a:ext>
                </a:extLst>
              </p:cNvPr>
              <p:cNvGrpSpPr/>
              <p:nvPr/>
            </p:nvGrpSpPr>
            <p:grpSpPr>
              <a:xfrm>
                <a:off x="7567567" y="9802878"/>
                <a:ext cx="4014833" cy="921166"/>
                <a:chOff x="7567567" y="9802878"/>
                <a:chExt cx="4014833" cy="921166"/>
              </a:xfrm>
            </p:grpSpPr>
            <p:grpSp>
              <p:nvGrpSpPr>
                <p:cNvPr id="124" name="Google Shape;124;p7"/>
                <p:cNvGrpSpPr/>
                <p:nvPr/>
              </p:nvGrpSpPr>
              <p:grpSpPr>
                <a:xfrm>
                  <a:off x="7567567" y="9802878"/>
                  <a:ext cx="1678032" cy="919480"/>
                  <a:chOff x="4056417" y="9800503"/>
                  <a:chExt cx="1678032" cy="919480"/>
                </a:xfrm>
              </p:grpSpPr>
              <p:sp>
                <p:nvSpPr>
                  <p:cNvPr id="129" name="Google Shape;129;p7"/>
                  <p:cNvSpPr/>
                  <p:nvPr/>
                </p:nvSpPr>
                <p:spPr>
                  <a:xfrm>
                    <a:off x="4060661" y="9800503"/>
                    <a:ext cx="1673788" cy="9194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15389" h="919479" extrusionOk="0">
                        <a:moveTo>
                          <a:pt x="1214803" y="0"/>
                        </a:moveTo>
                        <a:lnTo>
                          <a:pt x="0" y="0"/>
                        </a:lnTo>
                        <a:lnTo>
                          <a:pt x="0" y="919083"/>
                        </a:lnTo>
                        <a:lnTo>
                          <a:pt x="1214803" y="919083"/>
                        </a:lnTo>
                        <a:lnTo>
                          <a:pt x="1214803" y="0"/>
                        </a:lnTo>
                        <a:close/>
                      </a:path>
                    </a:pathLst>
                  </a:custGeom>
                  <a:solidFill>
                    <a:srgbClr val="FFF400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200"/>
                  </a:p>
                </p:txBody>
              </p:sp>
              <p:sp>
                <p:nvSpPr>
                  <p:cNvPr id="130" name="Google Shape;130;p7"/>
                  <p:cNvSpPr/>
                  <p:nvPr/>
                </p:nvSpPr>
                <p:spPr>
                  <a:xfrm>
                    <a:off x="4056417" y="9800503"/>
                    <a:ext cx="1666742" cy="9194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15389" h="919479" extrusionOk="0">
                        <a:moveTo>
                          <a:pt x="0" y="0"/>
                        </a:moveTo>
                        <a:lnTo>
                          <a:pt x="1214803" y="0"/>
                        </a:lnTo>
                        <a:lnTo>
                          <a:pt x="1214803" y="919083"/>
                        </a:lnTo>
                        <a:lnTo>
                          <a:pt x="0" y="91908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noFill/>
                  <a:ln w="9525" cap="flat" cmpd="sng">
                    <a:solidFill>
                      <a:srgbClr val="1E191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200"/>
                  </a:p>
                </p:txBody>
              </p:sp>
            </p:grpSp>
            <p:grpSp>
              <p:nvGrpSpPr>
                <p:cNvPr id="138" name="Google Shape;138;p7"/>
                <p:cNvGrpSpPr/>
                <p:nvPr/>
              </p:nvGrpSpPr>
              <p:grpSpPr>
                <a:xfrm>
                  <a:off x="9877780" y="9804564"/>
                  <a:ext cx="1704620" cy="919480"/>
                  <a:chOff x="6366630" y="9802189"/>
                  <a:chExt cx="1704620" cy="919480"/>
                </a:xfrm>
              </p:grpSpPr>
              <p:sp>
                <p:nvSpPr>
                  <p:cNvPr id="143" name="Google Shape;143;p7"/>
                  <p:cNvSpPr/>
                  <p:nvPr/>
                </p:nvSpPr>
                <p:spPr>
                  <a:xfrm>
                    <a:off x="6366630" y="9802189"/>
                    <a:ext cx="1704620" cy="9194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15390" h="919479" extrusionOk="0">
                        <a:moveTo>
                          <a:pt x="1214803" y="0"/>
                        </a:moveTo>
                        <a:lnTo>
                          <a:pt x="0" y="0"/>
                        </a:lnTo>
                        <a:lnTo>
                          <a:pt x="0" y="919085"/>
                        </a:lnTo>
                        <a:lnTo>
                          <a:pt x="1214803" y="919085"/>
                        </a:lnTo>
                        <a:lnTo>
                          <a:pt x="1214803" y="0"/>
                        </a:lnTo>
                        <a:close/>
                      </a:path>
                    </a:pathLst>
                  </a:custGeom>
                  <a:solidFill>
                    <a:srgbClr val="FFF400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200"/>
                  </a:p>
                </p:txBody>
              </p:sp>
              <p:sp>
                <p:nvSpPr>
                  <p:cNvPr id="144" name="Google Shape;144;p7"/>
                  <p:cNvSpPr/>
                  <p:nvPr/>
                </p:nvSpPr>
                <p:spPr>
                  <a:xfrm>
                    <a:off x="6389207" y="9802189"/>
                    <a:ext cx="1682043" cy="9194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15390" h="919479" extrusionOk="0">
                        <a:moveTo>
                          <a:pt x="0" y="0"/>
                        </a:moveTo>
                        <a:lnTo>
                          <a:pt x="1214803" y="0"/>
                        </a:lnTo>
                        <a:lnTo>
                          <a:pt x="1214803" y="919085"/>
                        </a:lnTo>
                        <a:lnTo>
                          <a:pt x="0" y="919085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noFill/>
                  <a:ln w="9525" cap="flat" cmpd="sng">
                    <a:solidFill>
                      <a:srgbClr val="1E191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200"/>
                  </a:p>
                </p:txBody>
              </p:sp>
            </p:grpSp>
          </p:grp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C6DDC245-C414-62A4-E8B4-BB554C0DD57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884740" y="7591245"/>
                <a:ext cx="7396526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80A713F4-1DB2-2F0C-2021-67A145A2C7ED}"/>
                  </a:ext>
                </a:extLst>
              </p:cNvPr>
              <p:cNvGrpSpPr/>
              <p:nvPr/>
            </p:nvGrpSpPr>
            <p:grpSpPr>
              <a:xfrm>
                <a:off x="8235879" y="3951911"/>
                <a:ext cx="2632037" cy="1030775"/>
                <a:chOff x="8235879" y="4582511"/>
                <a:chExt cx="2632037" cy="1118194"/>
              </a:xfrm>
            </p:grpSpPr>
            <p:sp>
              <p:nvSpPr>
                <p:cNvPr id="10" name="Google Shape;85;p7">
                  <a:extLst>
                    <a:ext uri="{FF2B5EF4-FFF2-40B4-BE49-F238E27FC236}">
                      <a16:creationId xmlns:a16="http://schemas.microsoft.com/office/drawing/2014/main" id="{5239502D-7F90-FB4C-CAB1-6374AC9F6C37}"/>
                    </a:ext>
                  </a:extLst>
                </p:cNvPr>
                <p:cNvSpPr txBox="1"/>
                <p:nvPr/>
              </p:nvSpPr>
              <p:spPr>
                <a:xfrm>
                  <a:off x="8250621" y="4728644"/>
                  <a:ext cx="2597471" cy="972061"/>
                </a:xfrm>
                <a:prstGeom prst="rect">
                  <a:avLst/>
                </a:prstGeom>
                <a:solidFill>
                  <a:srgbClr val="FFF400"/>
                </a:solidFill>
                <a:ln w="19050">
                  <a:solidFill>
                    <a:schemeClr val="tx1"/>
                  </a:solidFill>
                </a:ln>
              </p:spPr>
              <p:txBody>
                <a:bodyPr spcFirstLastPara="1" wrap="square" lIns="0" tIns="63500" rIns="0" bIns="0" anchor="t" anchorCtr="0">
                  <a:spAutoFit/>
                </a:bodyPr>
                <a:lstStyle/>
                <a:p>
                  <a:pPr marL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lang="en-US" sz="1100" dirty="0">
                    <a:solidFill>
                      <a:srgbClr val="1E1916"/>
                    </a:solidFill>
                    <a:latin typeface="Arial Black"/>
                    <a:ea typeface="Arial Black"/>
                    <a:cs typeface="Arial Black"/>
                    <a:sym typeface="Arial Black"/>
                  </a:endParaRPr>
                </a:p>
                <a:p>
                  <a:pPr marL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lang="en-US" sz="400" dirty="0">
                    <a:solidFill>
                      <a:srgbClr val="1E1916"/>
                    </a:solidFill>
                    <a:latin typeface="Arial Black"/>
                    <a:ea typeface="Arial Black"/>
                    <a:cs typeface="Arial Black"/>
                    <a:sym typeface="Arial Black"/>
                  </a:endParaRPr>
                </a:p>
                <a:p>
                  <a:pPr marL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300" dirty="0">
                      <a:solidFill>
                        <a:srgbClr val="1E1916"/>
                      </a:solidFill>
                      <a:latin typeface="Arial Black"/>
                      <a:ea typeface="Arial Black"/>
                      <a:cs typeface="Arial Black"/>
                      <a:sym typeface="Arial Black"/>
                    </a:rPr>
                    <a:t>GLIFFETH WONUIGWE </a:t>
                  </a:r>
                </a:p>
                <a:p>
                  <a:pPr marL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lang="en-US" sz="600" dirty="0">
                    <a:solidFill>
                      <a:srgbClr val="1E1916"/>
                    </a:solidFill>
                    <a:latin typeface="Arial Black"/>
                    <a:ea typeface="Arial Black"/>
                    <a:cs typeface="Arial Black"/>
                    <a:sym typeface="Arial Black"/>
                  </a:endParaRPr>
                </a:p>
                <a:p>
                  <a:pPr marL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300" dirty="0">
                      <a:solidFill>
                        <a:srgbClr val="1E1916"/>
                      </a:solidFill>
                      <a:latin typeface="Arial Black"/>
                      <a:ea typeface="Arial Black"/>
                      <a:cs typeface="Arial Black"/>
                      <a:sym typeface="Arial Black"/>
                    </a:rPr>
                    <a:t>SWDA CEO / MD</a:t>
                  </a:r>
                </a:p>
                <a:p>
                  <a:pPr marL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000" dirty="0"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  <p:sp>
              <p:nvSpPr>
                <p:cNvPr id="172" name="Google Shape;154;p7">
                  <a:extLst>
                    <a:ext uri="{FF2B5EF4-FFF2-40B4-BE49-F238E27FC236}">
                      <a16:creationId xmlns:a16="http://schemas.microsoft.com/office/drawing/2014/main" id="{080B87FE-0234-2BB4-AC2F-1C1AE29BFB39}"/>
                    </a:ext>
                  </a:extLst>
                </p:cNvPr>
                <p:cNvSpPr/>
                <p:nvPr/>
              </p:nvSpPr>
              <p:spPr>
                <a:xfrm>
                  <a:off x="8235879" y="4582511"/>
                  <a:ext cx="2632037" cy="400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6264" h="199389" extrusionOk="0">
                      <a:moveTo>
                        <a:pt x="1866061" y="0"/>
                      </a:moveTo>
                      <a:lnTo>
                        <a:pt x="0" y="0"/>
                      </a:lnTo>
                      <a:lnTo>
                        <a:pt x="0" y="199167"/>
                      </a:lnTo>
                      <a:lnTo>
                        <a:pt x="1866061" y="199167"/>
                      </a:lnTo>
                      <a:lnTo>
                        <a:pt x="1866061" y="0"/>
                      </a:lnTo>
                      <a:close/>
                    </a:path>
                  </a:pathLst>
                </a:custGeom>
                <a:solidFill>
                  <a:srgbClr val="1E1916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255" dirty="0"/>
                </a:p>
              </p:txBody>
            </p:sp>
            <p:sp>
              <p:nvSpPr>
                <p:cNvPr id="170" name="Google Shape;164;p7">
                  <a:extLst>
                    <a:ext uri="{FF2B5EF4-FFF2-40B4-BE49-F238E27FC236}">
                      <a16:creationId xmlns:a16="http://schemas.microsoft.com/office/drawing/2014/main" id="{08AD5610-3BF8-4D5C-E5E1-463A1C0A7C05}"/>
                    </a:ext>
                  </a:extLst>
                </p:cNvPr>
                <p:cNvSpPr txBox="1"/>
                <p:nvPr/>
              </p:nvSpPr>
              <p:spPr>
                <a:xfrm>
                  <a:off x="8421385" y="4621345"/>
                  <a:ext cx="2297746" cy="32315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0" tIns="15225" rIns="0" bIns="0" anchor="t" anchorCtr="0">
                  <a:spAutoFit/>
                </a:bodyPr>
                <a:lstStyle/>
                <a:p>
                  <a:pPr marL="1270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000" dirty="0">
                      <a:solidFill>
                        <a:schemeClr val="bg1"/>
                      </a:solidFill>
                      <a:latin typeface="Arial Black"/>
                      <a:ea typeface="Arial Black"/>
                      <a:cs typeface="Arial Black"/>
                      <a:sym typeface="Arial Black"/>
                    </a:rPr>
                    <a:t>SOUTH WEST DESIGN AFRICA – </a:t>
                  </a:r>
                </a:p>
                <a:p>
                  <a:pPr marL="1270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000" dirty="0">
                      <a:solidFill>
                        <a:schemeClr val="bg1"/>
                      </a:solidFill>
                      <a:latin typeface="Arial Black"/>
                      <a:ea typeface="Arial Black"/>
                      <a:cs typeface="Arial Black"/>
                      <a:sym typeface="Arial Black"/>
                    </a:rPr>
                    <a:t>(SWDA) - PRIME CONTRACTOR</a:t>
                  </a:r>
                  <a:endParaRPr sz="1000" dirty="0">
                    <a:solidFill>
                      <a:schemeClr val="bg1"/>
                    </a:solidFill>
                    <a:latin typeface="Arial Black"/>
                    <a:ea typeface="Arial Black"/>
                    <a:cs typeface="Arial Black"/>
                    <a:sym typeface="Arial Black"/>
                  </a:endParaRPr>
                </a:p>
              </p:txBody>
            </p:sp>
          </p:grpSp>
          <p:sp>
            <p:nvSpPr>
              <p:cNvPr id="3" name="Google Shape;164;p7">
                <a:extLst>
                  <a:ext uri="{FF2B5EF4-FFF2-40B4-BE49-F238E27FC236}">
                    <a16:creationId xmlns:a16="http://schemas.microsoft.com/office/drawing/2014/main" id="{B7FB7E55-F05E-3FD6-6826-D2405C257F97}"/>
                  </a:ext>
                </a:extLst>
              </p:cNvPr>
              <p:cNvSpPr txBox="1"/>
              <p:nvPr/>
            </p:nvSpPr>
            <p:spPr>
              <a:xfrm>
                <a:off x="9152915" y="2762965"/>
                <a:ext cx="974100" cy="24620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15225" rIns="0" bIns="0" anchor="t" anchorCtr="0">
                <a:spAutoFit/>
              </a:bodyPr>
              <a:lstStyle/>
              <a:p>
                <a:pPr marL="1270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500" dirty="0">
                    <a:solidFill>
                      <a:srgbClr val="FFFFFF"/>
                    </a:solidFill>
                    <a:latin typeface="Arial Black"/>
                    <a:ea typeface="Arial Black"/>
                    <a:cs typeface="Arial Black"/>
                    <a:sym typeface="Arial Black"/>
                  </a:rPr>
                  <a:t>CLIENT</a:t>
                </a:r>
                <a:endParaRPr sz="1500" dirty="0">
                  <a:latin typeface="Arial Black"/>
                  <a:ea typeface="Arial Black"/>
                  <a:cs typeface="Arial Black"/>
                  <a:sym typeface="Arial Black"/>
                </a:endParaRPr>
              </a:p>
            </p:txBody>
          </p: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6BFA8E2-BB37-611E-C1A6-314C66D7173E}"/>
                </a:ext>
              </a:extLst>
            </p:cNvPr>
            <p:cNvSpPr txBox="1"/>
            <p:nvPr/>
          </p:nvSpPr>
          <p:spPr>
            <a:xfrm>
              <a:off x="8882670" y="7351811"/>
              <a:ext cx="145424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latin typeface="Arial Rounded MT Bold" panose="020F0704030504030204" pitchFamily="34" charset="0"/>
                </a:rPr>
                <a:t>FIRST      AIDERS</a:t>
              </a:r>
              <a:endParaRPr lang="en-GB" sz="1200" b="1" dirty="0">
                <a:latin typeface="Arial Rounded MT Bold" panose="020F0704030504030204" pitchFamily="34" charset="0"/>
              </a:endParaRPr>
            </a:p>
          </p:txBody>
        </p:sp>
        <p:sp>
          <p:nvSpPr>
            <p:cNvPr id="49" name="Google Shape;147;p7">
              <a:extLst>
                <a:ext uri="{FF2B5EF4-FFF2-40B4-BE49-F238E27FC236}">
                  <a16:creationId xmlns:a16="http://schemas.microsoft.com/office/drawing/2014/main" id="{F1636E2F-8F97-575F-1E70-245F8398A6D6}"/>
                </a:ext>
              </a:extLst>
            </p:cNvPr>
            <p:cNvSpPr txBox="1"/>
            <p:nvPr/>
          </p:nvSpPr>
          <p:spPr>
            <a:xfrm>
              <a:off x="7209045" y="8047817"/>
              <a:ext cx="1218313" cy="5988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23475" rIns="0" bIns="0" anchor="t" anchorCtr="0">
              <a:spAutoFit/>
            </a:bodyPr>
            <a:lstStyle/>
            <a:p>
              <a:pPr marR="5080" lvl="0" indent="12700" algn="ctr" rtl="0">
                <a:lnSpc>
                  <a:spcPct val="1147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5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MARTINS NDIFON</a:t>
              </a:r>
            </a:p>
            <a:p>
              <a:pPr marL="174625" marR="5080" lvl="0" indent="-162560" algn="ctr" rtl="0">
                <a:lnSpc>
                  <a:spcPct val="1147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400" dirty="0">
                <a:solidFill>
                  <a:srgbClr val="1E1916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R="5080" lvl="0" indent="12700" algn="ctr" rtl="0">
                <a:lnSpc>
                  <a:spcPct val="1147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5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SWDA ON-SITE MM &amp; 1</a:t>
              </a:r>
              <a:r>
                <a:rPr lang="en-US" sz="950" baseline="3000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st</a:t>
              </a:r>
              <a:r>
                <a:rPr lang="en-US" sz="95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 AIDER</a:t>
              </a:r>
              <a:endParaRPr sz="950" dirty="0"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61" name="Google Shape;147;p7">
              <a:extLst>
                <a:ext uri="{FF2B5EF4-FFF2-40B4-BE49-F238E27FC236}">
                  <a16:creationId xmlns:a16="http://schemas.microsoft.com/office/drawing/2014/main" id="{7F5C4B94-89D9-649B-CD34-1A81E9F9CD59}"/>
                </a:ext>
              </a:extLst>
            </p:cNvPr>
            <p:cNvSpPr txBox="1"/>
            <p:nvPr/>
          </p:nvSpPr>
          <p:spPr>
            <a:xfrm>
              <a:off x="10852182" y="7994987"/>
              <a:ext cx="1218313" cy="7669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23475" rIns="0" bIns="0" anchor="t" anchorCtr="0">
              <a:spAutoFit/>
            </a:bodyPr>
            <a:lstStyle/>
            <a:p>
              <a:pPr marR="5080" lvl="0" indent="12700" algn="ctr" rtl="0">
                <a:lnSpc>
                  <a:spcPct val="1147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5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HANNAH ADELEYE</a:t>
              </a:r>
            </a:p>
            <a:p>
              <a:pPr marL="174625" marR="5080" lvl="0" indent="-162560" algn="ctr" rtl="0">
                <a:lnSpc>
                  <a:spcPct val="1147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400" dirty="0">
                <a:solidFill>
                  <a:srgbClr val="1E1916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R="5080" lvl="0" indent="12700" algn="ctr" rtl="0">
                <a:lnSpc>
                  <a:spcPct val="1147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5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ON-SITE NURSE &amp; 1</a:t>
              </a:r>
              <a:r>
                <a:rPr lang="en-US" sz="950" baseline="3000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st</a:t>
              </a:r>
              <a:r>
                <a:rPr lang="en-US" sz="95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 AIDER</a:t>
              </a:r>
              <a:endParaRPr sz="950" dirty="0"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64" name="Google Shape;147;p7">
              <a:extLst>
                <a:ext uri="{FF2B5EF4-FFF2-40B4-BE49-F238E27FC236}">
                  <a16:creationId xmlns:a16="http://schemas.microsoft.com/office/drawing/2014/main" id="{63346281-ED6E-BA0D-28B5-CD0C1889A6D4}"/>
                </a:ext>
              </a:extLst>
            </p:cNvPr>
            <p:cNvSpPr txBox="1"/>
            <p:nvPr/>
          </p:nvSpPr>
          <p:spPr>
            <a:xfrm>
              <a:off x="5296507" y="7965175"/>
              <a:ext cx="1218313" cy="7669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23475" rIns="0" bIns="0" anchor="t" anchorCtr="0">
              <a:spAutoFit/>
            </a:bodyPr>
            <a:lstStyle/>
            <a:p>
              <a:pPr marR="5080" lvl="0" indent="12700" algn="ctr" rtl="0">
                <a:lnSpc>
                  <a:spcPct val="1147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5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MOSES EHINOR</a:t>
              </a:r>
            </a:p>
            <a:p>
              <a:pPr marL="174625" marR="5080" lvl="0" indent="-162560" algn="ctr" rtl="0">
                <a:lnSpc>
                  <a:spcPct val="1147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400" dirty="0">
                <a:solidFill>
                  <a:srgbClr val="1E1916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R="5080" lvl="0" indent="12700" algn="ctr" rtl="0">
                <a:lnSpc>
                  <a:spcPct val="1147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5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ON-SITE TANK CLEAN SUPRV.</a:t>
              </a:r>
            </a:p>
            <a:p>
              <a:pPr marR="5080" lvl="0" indent="12700" algn="ctr" rtl="0">
                <a:lnSpc>
                  <a:spcPct val="1147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5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&amp; 1</a:t>
              </a:r>
              <a:r>
                <a:rPr lang="en-US" sz="950" baseline="3000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st</a:t>
              </a:r>
              <a:r>
                <a:rPr lang="en-US" sz="95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 AIDER</a:t>
              </a:r>
              <a:endParaRPr sz="950" dirty="0"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76" name="Google Shape;147;p7">
              <a:extLst>
                <a:ext uri="{FF2B5EF4-FFF2-40B4-BE49-F238E27FC236}">
                  <a16:creationId xmlns:a16="http://schemas.microsoft.com/office/drawing/2014/main" id="{6B5B62D8-6A75-1993-5E25-AD5487040606}"/>
                </a:ext>
              </a:extLst>
            </p:cNvPr>
            <p:cNvSpPr txBox="1"/>
            <p:nvPr/>
          </p:nvSpPr>
          <p:spPr>
            <a:xfrm>
              <a:off x="12696379" y="7904984"/>
              <a:ext cx="1218313" cy="9351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23475" rIns="0" bIns="0" anchor="t" anchorCtr="0">
              <a:spAutoFit/>
            </a:bodyPr>
            <a:lstStyle/>
            <a:p>
              <a:pPr marR="5080" lvl="0" indent="12700" algn="ctr" rtl="0">
                <a:lnSpc>
                  <a:spcPct val="1147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5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MARYANN IHEJIRIKA</a:t>
              </a:r>
            </a:p>
            <a:p>
              <a:pPr marL="174625" marR="5080" lvl="0" indent="-162560" algn="ctr" rtl="0">
                <a:lnSpc>
                  <a:spcPct val="1147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400" dirty="0">
                <a:solidFill>
                  <a:srgbClr val="1E1916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R="5080" lvl="0" indent="12700" algn="ctr" rtl="0">
                <a:lnSpc>
                  <a:spcPct val="1147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5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COMMUNITY RELATIONS &amp; OFF 1</a:t>
              </a:r>
              <a:r>
                <a:rPr lang="en-US" sz="950" baseline="3000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ST</a:t>
              </a:r>
              <a:r>
                <a:rPr lang="en-US" sz="95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 AIDER</a:t>
              </a:r>
              <a:endParaRPr sz="950" dirty="0">
                <a:latin typeface="Verdana"/>
                <a:ea typeface="Verdana"/>
                <a:cs typeface="Verdana"/>
                <a:sym typeface="Verdana"/>
              </a:endParaRPr>
            </a:p>
          </p:txBody>
        </p: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C815BC9C-DC55-252F-0C65-E51FFB64A2C2}"/>
                </a:ext>
              </a:extLst>
            </p:cNvPr>
            <p:cNvCxnSpPr>
              <a:cxnSpLocks/>
            </p:cNvCxnSpPr>
            <p:nvPr/>
          </p:nvCxnSpPr>
          <p:spPr>
            <a:xfrm>
              <a:off x="8282754" y="9414901"/>
              <a:ext cx="2538952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2" name="Google Shape;147;p7">
              <a:extLst>
                <a:ext uri="{FF2B5EF4-FFF2-40B4-BE49-F238E27FC236}">
                  <a16:creationId xmlns:a16="http://schemas.microsoft.com/office/drawing/2014/main" id="{6A60FD96-62C7-0C0D-AB11-E09C34E2D244}"/>
                </a:ext>
              </a:extLst>
            </p:cNvPr>
            <p:cNvSpPr txBox="1"/>
            <p:nvPr/>
          </p:nvSpPr>
          <p:spPr>
            <a:xfrm>
              <a:off x="7649276" y="9934152"/>
              <a:ext cx="1503639" cy="6961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23475" rIns="0" bIns="0" anchor="t" anchorCtr="0">
              <a:spAutoFit/>
            </a:bodyPr>
            <a:lstStyle/>
            <a:p>
              <a:pPr marR="5080" lvl="0" indent="12700" algn="ctr" rtl="0">
                <a:lnSpc>
                  <a:spcPct val="1147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5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FIRST RIVERS HOSPITAL – SWDA PHC RETAINED</a:t>
              </a:r>
            </a:p>
            <a:p>
              <a:pPr marR="5080" lvl="0" indent="12700" algn="ctr" rtl="0">
                <a:lnSpc>
                  <a:spcPct val="1147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5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MED CLINIC</a:t>
              </a:r>
              <a:endParaRPr sz="950" dirty="0"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45" name="Google Shape;147;p7">
              <a:extLst>
                <a:ext uri="{FF2B5EF4-FFF2-40B4-BE49-F238E27FC236}">
                  <a16:creationId xmlns:a16="http://schemas.microsoft.com/office/drawing/2014/main" id="{8AF4E92C-AF9F-40F1-6C3B-28DDD25E14CA}"/>
                </a:ext>
              </a:extLst>
            </p:cNvPr>
            <p:cNvSpPr txBox="1"/>
            <p:nvPr/>
          </p:nvSpPr>
          <p:spPr>
            <a:xfrm>
              <a:off x="10031783" y="9911730"/>
              <a:ext cx="1503639" cy="6961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23475" rIns="0" bIns="0" anchor="t" anchorCtr="0">
              <a:spAutoFit/>
            </a:bodyPr>
            <a:lstStyle/>
            <a:p>
              <a:pPr marR="5080" lvl="0" indent="12700" algn="ctr" rtl="0">
                <a:lnSpc>
                  <a:spcPct val="1147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5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PRESTON HOSPITAL – SWDA LAGOS RETAINED</a:t>
              </a:r>
            </a:p>
            <a:p>
              <a:pPr marR="5080" lvl="0" indent="12700" algn="ctr" rtl="0">
                <a:lnSpc>
                  <a:spcPct val="1147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5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MED CLINIC</a:t>
              </a:r>
              <a:endParaRPr sz="950" dirty="0"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4FC80828-14C6-8A64-A8D1-21E865568196}"/>
                </a:ext>
              </a:extLst>
            </p:cNvPr>
            <p:cNvSpPr txBox="1"/>
            <p:nvPr/>
          </p:nvSpPr>
          <p:spPr>
            <a:xfrm>
              <a:off x="8577858" y="9448137"/>
              <a:ext cx="203453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latin typeface="Arial Rounded MT Bold" panose="020F0704030504030204" pitchFamily="34" charset="0"/>
                </a:rPr>
                <a:t>RETAINED    HOSPITALS</a:t>
              </a:r>
              <a:endParaRPr lang="en-GB" sz="1200" b="1" dirty="0">
                <a:latin typeface="Arial Rounded MT Bold" panose="020F0704030504030204" pitchFamily="34" charset="0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10695</TotalTime>
  <Words>171</Words>
  <Application>Microsoft Office PowerPoint</Application>
  <PresentationFormat>Custom</PresentationFormat>
  <Paragraphs>53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Verdana</vt:lpstr>
      <vt:lpstr>Arial</vt:lpstr>
      <vt:lpstr>Arial Rounded MT Bold</vt:lpstr>
      <vt:lpstr>Arial Black</vt:lpstr>
      <vt:lpstr>Calibri</vt:lpstr>
      <vt:lpstr>Office Theme</vt:lpstr>
      <vt:lpstr> FIGURE  2 SWDA – RAEC 18-TANKS – NME / SEMI-AUTO TANK CLEANING, SLUDGE TREATMENT &amp; OIL RECOVERY – SITE HSE TEAM ORGANOGRAM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DELL</dc:creator>
  <cp:lastModifiedBy>DELL</cp:lastModifiedBy>
  <cp:revision>19</cp:revision>
  <dcterms:modified xsi:type="dcterms:W3CDTF">2026-08-02T21:57:09Z</dcterms:modified>
</cp:coreProperties>
</file>